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5" r:id="rId3"/>
    <p:sldId id="378" r:id="rId4"/>
    <p:sldId id="424" r:id="rId5"/>
    <p:sldId id="497" r:id="rId6"/>
    <p:sldId id="494" r:id="rId7"/>
    <p:sldId id="380" r:id="rId8"/>
    <p:sldId id="383" r:id="rId9"/>
    <p:sldId id="468" r:id="rId10"/>
    <p:sldId id="342" r:id="rId11"/>
    <p:sldId id="390" r:id="rId12"/>
    <p:sldId id="495" r:id="rId13"/>
    <p:sldId id="501" r:id="rId14"/>
    <p:sldId id="321" r:id="rId15"/>
    <p:sldId id="502" r:id="rId16"/>
    <p:sldId id="498" r:id="rId17"/>
    <p:sldId id="496" r:id="rId18"/>
    <p:sldId id="462" r:id="rId19"/>
    <p:sldId id="499" r:id="rId20"/>
    <p:sldId id="370" r:id="rId21"/>
    <p:sldId id="338" r:id="rId22"/>
    <p:sldId id="397" r:id="rId23"/>
    <p:sldId id="463" r:id="rId24"/>
    <p:sldId id="470" r:id="rId25"/>
    <p:sldId id="349" r:id="rId26"/>
    <p:sldId id="350" r:id="rId27"/>
    <p:sldId id="398" r:id="rId28"/>
    <p:sldId id="415" r:id="rId29"/>
    <p:sldId id="435" r:id="rId30"/>
    <p:sldId id="464" r:id="rId31"/>
    <p:sldId id="471" r:id="rId32"/>
    <p:sldId id="375" r:id="rId33"/>
    <p:sldId id="439" r:id="rId34"/>
    <p:sldId id="331" r:id="rId35"/>
    <p:sldId id="480" r:id="rId36"/>
    <p:sldId id="500" r:id="rId37"/>
    <p:sldId id="406" r:id="rId38"/>
    <p:sldId id="473" r:id="rId39"/>
    <p:sldId id="409" r:id="rId40"/>
    <p:sldId id="332" r:id="rId41"/>
    <p:sldId id="411" r:id="rId42"/>
    <p:sldId id="410" r:id="rId43"/>
    <p:sldId id="461" r:id="rId44"/>
    <p:sldId id="482" r:id="rId45"/>
    <p:sldId id="414" r:id="rId46"/>
    <p:sldId id="440" r:id="rId47"/>
    <p:sldId id="377" r:id="rId48"/>
    <p:sldId id="503" r:id="rId49"/>
    <p:sldId id="345" r:id="rId50"/>
    <p:sldId id="442" r:id="rId51"/>
    <p:sldId id="443" r:id="rId52"/>
    <p:sldId id="476" r:id="rId53"/>
    <p:sldId id="444" r:id="rId54"/>
    <p:sldId id="445" r:id="rId55"/>
    <p:sldId id="447" r:id="rId56"/>
    <p:sldId id="449" r:id="rId57"/>
    <p:sldId id="466" r:id="rId58"/>
    <p:sldId id="455" r:id="rId59"/>
    <p:sldId id="460" r:id="rId60"/>
    <p:sldId id="493" r:id="rId61"/>
    <p:sldId id="483" r:id="rId62"/>
    <p:sldId id="484" r:id="rId63"/>
    <p:sldId id="485" r:id="rId64"/>
    <p:sldId id="486" r:id="rId65"/>
    <p:sldId id="488" r:id="rId66"/>
    <p:sldId id="489" r:id="rId67"/>
    <p:sldId id="490" r:id="rId68"/>
    <p:sldId id="491" r:id="rId69"/>
    <p:sldId id="492" r:id="rId70"/>
  </p:sldIdLst>
  <p:sldSz cx="13004800" cy="9753600"/>
  <p:notesSz cx="6858000" cy="9144000"/>
  <p:custDataLst>
    <p:tags r:id="rId73"/>
  </p:custDataLst>
  <p:defaultTextStyle>
    <a:lvl1pPr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1pPr>
    <a:lvl2pPr indent="228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2pPr>
    <a:lvl3pPr indent="457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3pPr>
    <a:lvl4pPr indent="685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4pPr>
    <a:lvl5pPr indent="9144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5pPr>
    <a:lvl6pPr indent="11430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6pPr>
    <a:lvl7pPr indent="1371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7pPr>
    <a:lvl8pPr indent="1600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8pPr>
    <a:lvl9pPr indent="1828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FF"/>
    <a:srgbClr val="21A2FE"/>
    <a:srgbClr val="008080"/>
    <a:srgbClr val="5DD5FF"/>
    <a:srgbClr val="66CCFF"/>
    <a:srgbClr val="6666FF"/>
    <a:srgbClr val="0000FF"/>
    <a:srgbClr val="80FF00"/>
    <a:srgbClr val="CCFF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7" autoAdjust="0"/>
    <p:restoredTop sz="90909" autoAdjust="0"/>
  </p:normalViewPr>
  <p:slideViewPr>
    <p:cSldViewPr snapToGrid="0" snapToObjects="1">
      <p:cViewPr varScale="1">
        <p:scale>
          <a:sx n="54" d="100"/>
          <a:sy n="54" d="100"/>
        </p:scale>
        <p:origin x="-1928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24"/>
    </p:cViewPr>
  </p:sorterViewPr>
  <p:notesViewPr>
    <p:cSldViewPr snapToGrid="0" snapToObjects="1">
      <p:cViewPr varScale="1">
        <p:scale>
          <a:sx n="69" d="100"/>
          <a:sy n="69" d="100"/>
        </p:scale>
        <p:origin x="-334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gs" Target="tags/tag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986711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339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7620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Remove </a:t>
            </a:r>
            <a:r>
              <a:rPr lang="en-US" sz="2400" dirty="0" err="1" smtClean="0"/>
              <a:t>H^j</a:t>
            </a:r>
            <a:r>
              <a:rPr lang="en-US" sz="2400" dirty="0" smtClean="0"/>
              <a:t> from this slide</a:t>
            </a:r>
            <a:r>
              <a:rPr lang="zh-CN" altLang="en-US" sz="2400" dirty="0" smtClean="0"/>
              <a:t> </a:t>
            </a:r>
            <a:r>
              <a:rPr lang="zh-CN" altLang="zh-CN" sz="2400" dirty="0" smtClean="0"/>
              <a:t>(</a:t>
            </a:r>
            <a:r>
              <a:rPr lang="en-US" altLang="zh-CN" sz="2400" dirty="0" smtClean="0"/>
              <a:t>done)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3502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0703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Remove H^0</a:t>
            </a:r>
            <a:r>
              <a:rPr lang="en-US" sz="2400" baseline="0" dirty="0" smtClean="0"/>
              <a:t> from this slide</a:t>
            </a:r>
            <a:r>
              <a:rPr lang="zh-CN" altLang="en-US" sz="2400" baseline="0" dirty="0" smtClean="0"/>
              <a:t> </a:t>
            </a:r>
            <a:r>
              <a:rPr lang="en-US" altLang="zh-CN" sz="2400" baseline="0" dirty="0" smtClean="0"/>
              <a:t>(done)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840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Changed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A^(j)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17333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851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Changed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statement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confusing,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slightly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rigorous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“excluding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set”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35682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23198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26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423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4239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097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394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04007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18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CANDECOMP-PA RAFAC</a:t>
            </a:r>
          </a:p>
          <a:p>
            <a:pPr lvl="0">
              <a:defRPr sz="1800"/>
            </a:pPr>
            <a:endParaRPr lang="en-US" sz="1800" b="0" i="0" u="none" strike="noStrike" baseline="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r>
              <a:rPr lang="en-US" sz="1800" b="0" i="0" u="none" strike="noStrike" baseline="0" dirty="0" smtClean="0">
                <a:latin typeface="Avenir Roman"/>
                <a:ea typeface="Avenir Roman"/>
                <a:cs typeface="Avenir Roman"/>
                <a:sym typeface="Avenir Roman"/>
              </a:rPr>
              <a:t>Canonical decomposition    Parallel Factor </a:t>
            </a:r>
            <a:r>
              <a:rPr lang="en-US" sz="1800" b="0" i="0" u="none" strike="noStrike" baseline="0" dirty="0" err="1" smtClean="0">
                <a:latin typeface="Avenir Roman"/>
                <a:ea typeface="Avenir Roman"/>
                <a:cs typeface="Avenir Roman"/>
                <a:sym typeface="Avenir Roman"/>
              </a:rPr>
              <a:t>analusis</a:t>
            </a:r>
            <a:endParaRPr lang="en-US" sz="1800" b="0" i="0" u="none" strike="noStrike" baseline="0" dirty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endParaRPr lang="en-US" sz="1800" b="0" i="0" u="none" strike="noStrike" baseline="0" smtClean="0">
              <a:latin typeface="Avenir Roman"/>
              <a:ea typeface="Avenir Roman"/>
              <a:cs typeface="Avenir Roman"/>
              <a:sym typeface="Avenir Roman"/>
            </a:endParaRPr>
          </a:p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4479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0800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6120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Changed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statement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confusing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1788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1788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5036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58926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31109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Changed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title,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changed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equation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752322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684336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03366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231986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63017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6301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332271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99258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906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6120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78376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984803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34527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298809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More on this later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237031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804338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45546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74904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03366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61059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609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56280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7620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25129" y="3365370"/>
            <a:ext cx="12354541" cy="1574930"/>
          </a:xfrm>
          <a:prstGeom prst="rect">
            <a:avLst/>
          </a:prstGeom>
          <a:solidFill>
            <a:srgbClr val="51A7F9"/>
          </a:solidFill>
        </p:spPr>
        <p:txBody>
          <a:bodyPr anchor="b"/>
          <a:lstStyle>
            <a:lvl1pPr algn="ctr"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16193" y="4933950"/>
            <a:ext cx="12372414" cy="777784"/>
          </a:xfrm>
          <a:prstGeom prst="rect">
            <a:avLst/>
          </a:prstGeom>
          <a:solidFill>
            <a:srgbClr val="52A9FF">
              <a:alpha val="48000"/>
            </a:srgbClr>
          </a:solidFill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-18461" y="4115104"/>
            <a:ext cx="13041721" cy="1523393"/>
          </a:xfrm>
          <a:prstGeom prst="rect">
            <a:avLst/>
          </a:prstGeom>
          <a:solidFill>
            <a:srgbClr val="51A7F9">
              <a:alpha val="84123"/>
            </a:srgbClr>
          </a:solidFill>
        </p:spPr>
        <p:txBody>
          <a:bodyPr/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C82506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C82506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7615" cy="779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6" name="Shape 6"/>
          <p:cNvSpPr/>
          <p:nvPr/>
        </p:nvSpPr>
        <p:spPr>
          <a:xfrm>
            <a:off x="-86742" y="248055"/>
            <a:ext cx="367663" cy="771669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51A7F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Helvetica"/>
                <a:cs typeface="Helvetica"/>
              </a:defRPr>
            </a:lvl1pPr>
          </a:lstStyle>
          <a:p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xmlns:p14="http://schemas.microsoft.com/office/powerpoint/2010/main" spd="med"/>
  <p:txStyles>
    <p:titleStyle>
      <a:lvl1pPr defTabSz="584200">
        <a:defRPr sz="5000">
          <a:solidFill>
            <a:srgbClr val="7F7F7F"/>
          </a:solidFill>
          <a:latin typeface="Helvetica"/>
          <a:ea typeface="Helvetica"/>
          <a:cs typeface="Helvetica"/>
          <a:sym typeface="Titillium"/>
        </a:defRPr>
      </a:lvl1pPr>
      <a:lvl2pPr indent="228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2pPr>
      <a:lvl3pPr indent="457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3pPr>
      <a:lvl4pPr indent="685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4pPr>
      <a:lvl5pPr indent="9144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5pPr>
      <a:lvl6pPr indent="11430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6pPr>
      <a:lvl7pPr indent="1371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7pPr>
      <a:lvl8pPr indent="1600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8pPr>
      <a:lvl9pPr indent="1828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9pPr>
    </p:titleStyle>
    <p:bodyStyle>
      <a:lvl1pPr marL="571500" indent="-444500" defTabSz="584200">
        <a:spcBef>
          <a:spcPts val="1000"/>
        </a:spcBef>
        <a:buClr>
          <a:srgbClr val="53585F"/>
        </a:buClr>
        <a:buSzPct val="60000"/>
        <a:buChar char="✦"/>
        <a:defRPr sz="4800">
          <a:solidFill>
            <a:srgbClr val="4A4F56"/>
          </a:solidFill>
          <a:latin typeface="Helvetica"/>
          <a:ea typeface="Helvetica"/>
          <a:cs typeface="Helvetica"/>
          <a:sym typeface="Myriad Pro"/>
        </a:defRPr>
      </a:lvl1pPr>
      <a:lvl2pPr marL="1037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Helvetica"/>
          <a:ea typeface="Helvetica"/>
          <a:cs typeface="Helvetica"/>
          <a:sym typeface="Myriad Pro"/>
        </a:defRPr>
      </a:lvl2pPr>
      <a:lvl3pPr marL="1481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Helvetica"/>
          <a:ea typeface="Helvetica"/>
          <a:cs typeface="Helvetica"/>
          <a:sym typeface="Myriad Pro"/>
        </a:defRPr>
      </a:lvl3pPr>
      <a:lvl4pPr marL="1926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Helvetica"/>
          <a:ea typeface="Helvetica"/>
          <a:cs typeface="Helvetica"/>
          <a:sym typeface="Myriad Pro"/>
        </a:defRPr>
      </a:lvl4pPr>
      <a:lvl5pPr marL="2370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Helvetica"/>
          <a:ea typeface="Helvetica"/>
          <a:cs typeface="Helvetica"/>
          <a:sym typeface="Myriad Pro"/>
        </a:defRPr>
      </a:lvl5pPr>
      <a:lvl6pPr marL="2815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6pPr>
      <a:lvl7pPr marL="3259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7pPr>
      <a:lvl8pPr marL="3704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8pPr>
      <a:lvl9pPr marL="4148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5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5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9" Type="http://schemas.openxmlformats.org/officeDocument/2006/relationships/image" Target="../media/image41.emf"/><Relationship Id="rId10" Type="http://schemas.openxmlformats.org/officeDocument/2006/relationships/image" Target="../media/image42.emf"/><Relationship Id="rId11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31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3" Type="http://schemas.openxmlformats.org/officeDocument/2006/relationships/image" Target="../media/image48.emf"/><Relationship Id="rId14" Type="http://schemas.openxmlformats.org/officeDocument/2006/relationships/image" Target="../media/image4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7.emf"/><Relationship Id="rId9" Type="http://schemas.openxmlformats.org/officeDocument/2006/relationships/image" Target="../media/image40.emf"/><Relationship Id="rId10" Type="http://schemas.openxmlformats.org/officeDocument/2006/relationships/image" Target="../media/image4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4.emf"/><Relationship Id="rId6" Type="http://schemas.openxmlformats.org/officeDocument/2006/relationships/image" Target="../media/image52.emf"/><Relationship Id="rId7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image" Target="../media/image6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emf"/><Relationship Id="rId4" Type="http://schemas.openxmlformats.org/officeDocument/2006/relationships/image" Target="../media/image47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7" Type="http://schemas.openxmlformats.org/officeDocument/2006/relationships/image" Target="../media/image63.emf"/><Relationship Id="rId8" Type="http://schemas.openxmlformats.org/officeDocument/2006/relationships/image" Target="../media/image64.emf"/><Relationship Id="rId9" Type="http://schemas.openxmlformats.org/officeDocument/2006/relationships/image" Target="../media/image65.emf"/><Relationship Id="rId10" Type="http://schemas.openxmlformats.org/officeDocument/2006/relationships/image" Target="../media/image6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5.emf"/><Relationship Id="rId5" Type="http://schemas.openxmlformats.org/officeDocument/2006/relationships/image" Target="../media/image28.emf"/><Relationship Id="rId6" Type="http://schemas.openxmlformats.org/officeDocument/2006/relationships/image" Target="../media/image31.emf"/><Relationship Id="rId7" Type="http://schemas.openxmlformats.org/officeDocument/2006/relationships/image" Target="../media/image66.tif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4" Type="http://schemas.openxmlformats.org/officeDocument/2006/relationships/image" Target="../media/image70.tiff"/><Relationship Id="rId5" Type="http://schemas.openxmlformats.org/officeDocument/2006/relationships/image" Target="../media/image71.tiff"/><Relationship Id="rId6" Type="http://schemas.openxmlformats.org/officeDocument/2006/relationships/image" Target="../media/image72.tiff"/><Relationship Id="rId7" Type="http://schemas.openxmlformats.org/officeDocument/2006/relationships/image" Target="../media/image73.emf"/><Relationship Id="rId8" Type="http://schemas.openxmlformats.org/officeDocument/2006/relationships/image" Target="../media/image7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tiff"/><Relationship Id="rId12" Type="http://schemas.openxmlformats.org/officeDocument/2006/relationships/image" Target="../media/image79.emf"/><Relationship Id="rId13" Type="http://schemas.openxmlformats.org/officeDocument/2006/relationships/image" Target="../media/image8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emf"/><Relationship Id="rId4" Type="http://schemas.openxmlformats.org/officeDocument/2006/relationships/image" Target="../media/image66.tiff"/><Relationship Id="rId5" Type="http://schemas.openxmlformats.org/officeDocument/2006/relationships/image" Target="../media/image75.tiff"/><Relationship Id="rId6" Type="http://schemas.openxmlformats.org/officeDocument/2006/relationships/image" Target="../media/image76.tiff"/><Relationship Id="rId7" Type="http://schemas.openxmlformats.org/officeDocument/2006/relationships/image" Target="../media/image77.tiff"/><Relationship Id="rId8" Type="http://schemas.openxmlformats.org/officeDocument/2006/relationships/image" Target="../media/image78.tiff"/><Relationship Id="rId9" Type="http://schemas.openxmlformats.org/officeDocument/2006/relationships/image" Target="../media/image70.tiff"/><Relationship Id="rId10" Type="http://schemas.openxmlformats.org/officeDocument/2006/relationships/image" Target="../media/image71.tif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tiff"/><Relationship Id="rId12" Type="http://schemas.openxmlformats.org/officeDocument/2006/relationships/image" Target="../media/image8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66.tiff"/><Relationship Id="rId8" Type="http://schemas.openxmlformats.org/officeDocument/2006/relationships/image" Target="../media/image70.tiff"/><Relationship Id="rId9" Type="http://schemas.openxmlformats.org/officeDocument/2006/relationships/image" Target="../media/image71.tiff"/><Relationship Id="rId10" Type="http://schemas.openxmlformats.org/officeDocument/2006/relationships/image" Target="../media/image7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88.emf"/><Relationship Id="rId5" Type="http://schemas.openxmlformats.org/officeDocument/2006/relationships/image" Target="../media/image69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tiff"/><Relationship Id="rId7" Type="http://schemas.openxmlformats.org/officeDocument/2006/relationships/image" Target="../media/image69.emf"/><Relationship Id="rId8" Type="http://schemas.openxmlformats.org/officeDocument/2006/relationships/image" Target="../media/image92.emf"/><Relationship Id="rId9" Type="http://schemas.openxmlformats.org/officeDocument/2006/relationships/image" Target="../media/image9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tiff"/><Relationship Id="rId7" Type="http://schemas.openxmlformats.org/officeDocument/2006/relationships/image" Target="../media/image6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tiff"/><Relationship Id="rId12" Type="http://schemas.openxmlformats.org/officeDocument/2006/relationships/image" Target="../media/image102.tiff"/><Relationship Id="rId13" Type="http://schemas.openxmlformats.org/officeDocument/2006/relationships/image" Target="../media/image66.tiff"/><Relationship Id="rId14" Type="http://schemas.openxmlformats.org/officeDocument/2006/relationships/image" Target="../media/image103.tiff"/><Relationship Id="rId15" Type="http://schemas.openxmlformats.org/officeDocument/2006/relationships/image" Target="../media/image104.tiff"/><Relationship Id="rId16" Type="http://schemas.openxmlformats.org/officeDocument/2006/relationships/image" Target="../media/image105.tiff"/><Relationship Id="rId17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19.emf"/><Relationship Id="rId6" Type="http://schemas.openxmlformats.org/officeDocument/2006/relationships/image" Target="../media/image96.tiff"/><Relationship Id="rId7" Type="http://schemas.openxmlformats.org/officeDocument/2006/relationships/image" Target="../media/image97.tiff"/><Relationship Id="rId8" Type="http://schemas.openxmlformats.org/officeDocument/2006/relationships/image" Target="../media/image98.tiff"/><Relationship Id="rId9" Type="http://schemas.openxmlformats.org/officeDocument/2006/relationships/image" Target="../media/image99.tiff"/><Relationship Id="rId10" Type="http://schemas.openxmlformats.org/officeDocument/2006/relationships/image" Target="../media/image100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31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31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1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7" Type="http://schemas.openxmlformats.org/officeDocument/2006/relationships/image" Target="../media/image112.emf"/><Relationship Id="rId8" Type="http://schemas.openxmlformats.org/officeDocument/2006/relationships/image" Target="../media/image5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31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4" Type="http://schemas.openxmlformats.org/officeDocument/2006/relationships/image" Target="../media/image31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4" Type="http://schemas.openxmlformats.org/officeDocument/2006/relationships/image" Target="../media/image31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4" Type="http://schemas.openxmlformats.org/officeDocument/2006/relationships/image" Target="../media/image117.tiff"/><Relationship Id="rId5" Type="http://schemas.openxmlformats.org/officeDocument/2006/relationships/image" Target="../media/image118.tiff"/><Relationship Id="rId6" Type="http://schemas.openxmlformats.org/officeDocument/2006/relationships/image" Target="../media/image119.tiff"/><Relationship Id="rId7" Type="http://schemas.openxmlformats.org/officeDocument/2006/relationships/image" Target="../media/image100.tiff"/><Relationship Id="rId8" Type="http://schemas.openxmlformats.org/officeDocument/2006/relationships/image" Target="../media/image101.tiff"/><Relationship Id="rId9" Type="http://schemas.openxmlformats.org/officeDocument/2006/relationships/image" Target="../media/image6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tiff"/><Relationship Id="rId4" Type="http://schemas.openxmlformats.org/officeDocument/2006/relationships/image" Target="../media/image117.tiff"/><Relationship Id="rId5" Type="http://schemas.openxmlformats.org/officeDocument/2006/relationships/image" Target="../media/image118.tiff"/><Relationship Id="rId6" Type="http://schemas.openxmlformats.org/officeDocument/2006/relationships/image" Target="../media/image11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4.tiff"/><Relationship Id="rId12" Type="http://schemas.openxmlformats.org/officeDocument/2006/relationships/image" Target="../media/image122.tiff"/><Relationship Id="rId13" Type="http://schemas.openxmlformats.org/officeDocument/2006/relationships/image" Target="../media/image12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6.tiff"/><Relationship Id="rId4" Type="http://schemas.openxmlformats.org/officeDocument/2006/relationships/image" Target="../media/image117.tiff"/><Relationship Id="rId5" Type="http://schemas.openxmlformats.org/officeDocument/2006/relationships/image" Target="../media/image118.tiff"/><Relationship Id="rId6" Type="http://schemas.openxmlformats.org/officeDocument/2006/relationships/image" Target="../media/image119.tiff"/><Relationship Id="rId7" Type="http://schemas.openxmlformats.org/officeDocument/2006/relationships/image" Target="../media/image39.emf"/><Relationship Id="rId8" Type="http://schemas.openxmlformats.org/officeDocument/2006/relationships/image" Target="../media/image120.emf"/><Relationship Id="rId9" Type="http://schemas.openxmlformats.org/officeDocument/2006/relationships/image" Target="../media/image121.emf"/><Relationship Id="rId10" Type="http://schemas.openxmlformats.org/officeDocument/2006/relationships/image" Target="../media/image103.tiff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0.emf"/><Relationship Id="rId12" Type="http://schemas.openxmlformats.org/officeDocument/2006/relationships/image" Target="../media/image121.emf"/><Relationship Id="rId13" Type="http://schemas.openxmlformats.org/officeDocument/2006/relationships/image" Target="../media/image103.tiff"/><Relationship Id="rId14" Type="http://schemas.openxmlformats.org/officeDocument/2006/relationships/image" Target="../media/image104.tiff"/><Relationship Id="rId15" Type="http://schemas.openxmlformats.org/officeDocument/2006/relationships/image" Target="../media/image122.tiff"/><Relationship Id="rId16" Type="http://schemas.openxmlformats.org/officeDocument/2006/relationships/image" Target="../media/image123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4.emf"/><Relationship Id="rId4" Type="http://schemas.openxmlformats.org/officeDocument/2006/relationships/image" Target="../media/image116.tiff"/><Relationship Id="rId5" Type="http://schemas.openxmlformats.org/officeDocument/2006/relationships/image" Target="../media/image117.tiff"/><Relationship Id="rId6" Type="http://schemas.openxmlformats.org/officeDocument/2006/relationships/image" Target="../media/image118.tiff"/><Relationship Id="rId7" Type="http://schemas.openxmlformats.org/officeDocument/2006/relationships/image" Target="../media/image119.tiff"/><Relationship Id="rId8" Type="http://schemas.openxmlformats.org/officeDocument/2006/relationships/image" Target="../media/image125.tiff"/><Relationship Id="rId9" Type="http://schemas.openxmlformats.org/officeDocument/2006/relationships/image" Target="../media/image126.tiff"/><Relationship Id="rId10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tiff"/><Relationship Id="rId5" Type="http://schemas.openxmlformats.org/officeDocument/2006/relationships/image" Target="../media/image126.tiff"/><Relationship Id="rId6" Type="http://schemas.openxmlformats.org/officeDocument/2006/relationships/image" Target="../media/image12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5.tiff"/><Relationship Id="rId12" Type="http://schemas.openxmlformats.org/officeDocument/2006/relationships/image" Target="../media/image136.tiff"/><Relationship Id="rId13" Type="http://schemas.openxmlformats.org/officeDocument/2006/relationships/image" Target="../media/image137.tiff"/><Relationship Id="rId14" Type="http://schemas.openxmlformats.org/officeDocument/2006/relationships/image" Target="../media/image138.tiff"/><Relationship Id="rId15" Type="http://schemas.openxmlformats.org/officeDocument/2006/relationships/image" Target="../media/image139.tiff"/><Relationship Id="rId16" Type="http://schemas.openxmlformats.org/officeDocument/2006/relationships/image" Target="../media/image140.emf"/><Relationship Id="rId17" Type="http://schemas.openxmlformats.org/officeDocument/2006/relationships/image" Target="../media/image12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emf"/><Relationship Id="rId4" Type="http://schemas.openxmlformats.org/officeDocument/2006/relationships/image" Target="../media/image128.tiff"/><Relationship Id="rId5" Type="http://schemas.openxmlformats.org/officeDocument/2006/relationships/image" Target="../media/image129.tiff"/><Relationship Id="rId6" Type="http://schemas.openxmlformats.org/officeDocument/2006/relationships/image" Target="../media/image130.tiff"/><Relationship Id="rId7" Type="http://schemas.openxmlformats.org/officeDocument/2006/relationships/image" Target="../media/image131.tiff"/><Relationship Id="rId8" Type="http://schemas.openxmlformats.org/officeDocument/2006/relationships/image" Target="../media/image132.tiff"/><Relationship Id="rId9" Type="http://schemas.openxmlformats.org/officeDocument/2006/relationships/image" Target="../media/image133.tiff"/><Relationship Id="rId10" Type="http://schemas.openxmlformats.org/officeDocument/2006/relationships/image" Target="../media/image13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143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7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7" Type="http://schemas.openxmlformats.org/officeDocument/2006/relationships/image" Target="../media/image14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5" Type="http://schemas.openxmlformats.org/officeDocument/2006/relationships/image" Target="../media/image152.emf"/><Relationship Id="rId6" Type="http://schemas.openxmlformats.org/officeDocument/2006/relationships/image" Target="../media/image153.emf"/><Relationship Id="rId7" Type="http://schemas.openxmlformats.org/officeDocument/2006/relationships/image" Target="../media/image154.emf"/><Relationship Id="rId8" Type="http://schemas.openxmlformats.org/officeDocument/2006/relationships/image" Target="../media/image149.emf"/><Relationship Id="rId9" Type="http://schemas.openxmlformats.org/officeDocument/2006/relationships/image" Target="../media/image15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156.emf"/><Relationship Id="rId5" Type="http://schemas.openxmlformats.org/officeDocument/2006/relationships/image" Target="../media/image15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19.emf"/><Relationship Id="rId5" Type="http://schemas.openxmlformats.org/officeDocument/2006/relationships/image" Target="../media/image156.emf"/><Relationship Id="rId6" Type="http://schemas.openxmlformats.org/officeDocument/2006/relationships/image" Target="../media/image15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159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162.emf"/><Relationship Id="rId6" Type="http://schemas.openxmlformats.org/officeDocument/2006/relationships/image" Target="../media/image163.tiff"/><Relationship Id="rId7" Type="http://schemas.openxmlformats.org/officeDocument/2006/relationships/image" Target="../media/image164.emf"/><Relationship Id="rId8" Type="http://schemas.openxmlformats.org/officeDocument/2006/relationships/image" Target="../media/image40.emf"/><Relationship Id="rId9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4" Type="http://schemas.openxmlformats.org/officeDocument/2006/relationships/image" Target="../media/image166.tiff"/><Relationship Id="rId5" Type="http://schemas.openxmlformats.org/officeDocument/2006/relationships/image" Target="../media/image167.emf"/><Relationship Id="rId6" Type="http://schemas.openxmlformats.org/officeDocument/2006/relationships/image" Target="../media/image2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8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tiff"/><Relationship Id="rId4" Type="http://schemas.openxmlformats.org/officeDocument/2006/relationships/image" Target="../media/image127.emf"/><Relationship Id="rId5" Type="http://schemas.openxmlformats.org/officeDocument/2006/relationships/image" Target="../media/image92.emf"/><Relationship Id="rId6" Type="http://schemas.openxmlformats.org/officeDocument/2006/relationships/image" Target="../media/image17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tiff"/><Relationship Id="rId4" Type="http://schemas.openxmlformats.org/officeDocument/2006/relationships/image" Target="../media/image169.tiff"/><Relationship Id="rId5" Type="http://schemas.openxmlformats.org/officeDocument/2006/relationships/image" Target="../media/image170.emf"/><Relationship Id="rId6" Type="http://schemas.openxmlformats.org/officeDocument/2006/relationships/image" Target="../media/image127.emf"/><Relationship Id="rId7" Type="http://schemas.openxmlformats.org/officeDocument/2006/relationships/image" Target="../media/image16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92.emf"/><Relationship Id="rId5" Type="http://schemas.openxmlformats.org/officeDocument/2006/relationships/image" Target="../media/image31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8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141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96672" cy="9753600"/>
          </a:xfrm>
          <a:prstGeom prst="rect">
            <a:avLst/>
          </a:prstGeom>
        </p:spPr>
      </p:pic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0" y="3071225"/>
            <a:ext cx="13004800" cy="122820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5400" b="1" dirty="0" smtClean="0">
                <a:solidFill>
                  <a:srgbClr val="FFFFFF"/>
                </a:solidFill>
              </a:rPr>
              <a:t>Realization</a:t>
            </a:r>
            <a:r>
              <a:rPr lang="zh-CN" altLang="en-US" sz="54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5400" b="1" dirty="0" smtClean="0">
                <a:solidFill>
                  <a:srgbClr val="FFFFFF"/>
                </a:solidFill>
              </a:rPr>
              <a:t>problems</a:t>
            </a:r>
            <a:r>
              <a:rPr lang="zh-CN" altLang="en-US" sz="54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5400" b="1" dirty="0" smtClean="0">
                <a:solidFill>
                  <a:srgbClr val="FFFFFF"/>
                </a:solidFill>
              </a:rPr>
              <a:t>for</a:t>
            </a:r>
            <a:endParaRPr sz="5400" b="1" dirty="0">
              <a:solidFill>
                <a:srgbClr val="FFFFFF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4299430"/>
            <a:ext cx="13004800" cy="1363739"/>
          </a:xfrm>
        </p:spPr>
        <p:txBody>
          <a:bodyPr>
            <a:noAutofit/>
          </a:bodyPr>
          <a:lstStyle/>
          <a:p>
            <a:r>
              <a:rPr kumimoji="1" lang="en-US" altLang="zh-CN" sz="7200" dirty="0" smtClean="0">
                <a:latin typeface="Titillium       "/>
                <a:cs typeface="Titillium       "/>
              </a:rPr>
              <a:t>Hidden</a:t>
            </a:r>
            <a:r>
              <a:rPr kumimoji="1" lang="zh-CN" altLang="en-US" sz="72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7200" dirty="0" smtClean="0">
                <a:latin typeface="Titillium       "/>
                <a:cs typeface="Titillium       "/>
              </a:rPr>
              <a:t>Markov</a:t>
            </a:r>
            <a:r>
              <a:rPr kumimoji="1" lang="zh-CN" altLang="en-US" sz="72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7200" dirty="0" smtClean="0">
                <a:latin typeface="Titillium       "/>
                <a:cs typeface="Titillium       "/>
              </a:rPr>
              <a:t>Models</a:t>
            </a:r>
            <a:endParaRPr kumimoji="1" lang="zh-CN" altLang="en-US" sz="7200" dirty="0">
              <a:latin typeface="Titillium       "/>
              <a:cs typeface="Titillium       "/>
            </a:endParaRPr>
          </a:p>
        </p:txBody>
      </p:sp>
      <p:sp>
        <p:nvSpPr>
          <p:cNvPr id="6" name="Shape 21"/>
          <p:cNvSpPr/>
          <p:nvPr/>
        </p:nvSpPr>
        <p:spPr>
          <a:xfrm>
            <a:off x="4508041" y="8496226"/>
            <a:ext cx="836117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 err="1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Munther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Dahleh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Qingqing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Huang</a:t>
            </a:r>
            <a:r>
              <a:rPr lang="zh-CN" altLang="en-US" sz="32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(L</a:t>
            </a:r>
            <a:r>
              <a:rPr 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IDS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,MIT)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Sham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Kakade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Rong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Ge</a:t>
            </a:r>
            <a:r>
              <a:rPr lang="zh-CN" altLang="en-US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(MSR-NE)</a:t>
            </a:r>
            <a:endParaRPr sz="3200" dirty="0">
              <a:solidFill>
                <a:schemeClr val="bg1"/>
              </a:solidFill>
              <a:latin typeface="Helvetica"/>
              <a:ea typeface="Helvetica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3045440" cy="9753600"/>
          </a:xfrm>
          <a:prstGeom prst="rect">
            <a:avLst/>
          </a:prstGeom>
        </p:spPr>
      </p:pic>
      <p:sp>
        <p:nvSpPr>
          <p:cNvPr id="5" name="Shape 19"/>
          <p:cNvSpPr txBox="1">
            <a:spLocks/>
          </p:cNvSpPr>
          <p:nvPr/>
        </p:nvSpPr>
        <p:spPr>
          <a:xfrm>
            <a:off x="3521964" y="5637586"/>
            <a:ext cx="9523476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4771986" y="5589969"/>
            <a:ext cx="78259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ea typeface="Helvetica"/>
                <a:cs typeface="Helvetica"/>
              </a:rPr>
              <a:t>Quasi</a:t>
            </a:r>
            <a:r>
              <a:rPr lang="zh-CN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"/>
                <a:ea typeface="Helvetica"/>
                <a:cs typeface="Helvetica"/>
              </a:rPr>
              <a:t>realization</a:t>
            </a:r>
            <a:endParaRPr lang="zh-CN" altLang="en-US" sz="8000" dirty="0">
              <a:solidFill>
                <a:schemeClr val="accent1">
                  <a:lumMod val="20000"/>
                  <a:lumOff val="8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701387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2194155"/>
            <a:ext cx="12099664" cy="795568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b="1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b="1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Assumption: </a:t>
            </a:r>
            <a:r>
              <a:rPr lang="en-US" sz="3500" dirty="0" smtClean="0">
                <a:solidFill>
                  <a:srgbClr val="4A4F56"/>
                </a:solidFill>
              </a:rPr>
              <a:t>Finite State HMM with unknow</a:t>
            </a:r>
            <a:r>
              <a:rPr lang="en-US" sz="3500" dirty="0" smtClean="0"/>
              <a:t>n order</a:t>
            </a:r>
            <a:endParaRPr lang="en-US" sz="3500" b="1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 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</a:t>
            </a:r>
            <a:r>
              <a:rPr lang="en-US" sz="3500" dirty="0" smtClean="0">
                <a:solidFill>
                  <a:srgbClr val="4A4F56"/>
                </a:solidFill>
              </a:rPr>
              <a:t>probabilities </a:t>
            </a:r>
            <a:r>
              <a:rPr lang="en-US" altLang="zh-CN" sz="3500" dirty="0" smtClean="0">
                <a:solidFill>
                  <a:srgbClr val="4A4F56"/>
                </a:solidFill>
              </a:rPr>
              <a:t>of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length </a:t>
            </a:r>
            <a:r>
              <a:rPr lang="en-US" altLang="zh-CN" sz="3500" dirty="0"/>
              <a:t> </a:t>
            </a:r>
            <a:r>
              <a:rPr lang="en-US" altLang="zh-CN" sz="3500" dirty="0" smtClean="0"/>
              <a:t>       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strings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b="1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4A4F56"/>
                </a:solidFill>
              </a:rPr>
              <a:t>Output</a:t>
            </a:r>
            <a:r>
              <a:rPr lang="en-US" altLang="zh-CN" sz="3500" dirty="0" smtClean="0">
                <a:solidFill>
                  <a:srgbClr val="4A4F56"/>
                </a:solidFill>
              </a:rPr>
              <a:t>:  a minimal HMM realization</a:t>
            </a:r>
            <a:endParaRPr lang="en-US" altLang="zh-CN" sz="3500" dirty="0" smtClean="0">
              <a:solidFill>
                <a:schemeClr val="tx1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500" dirty="0">
                <a:solidFill>
                  <a:schemeClr val="tx1"/>
                </a:solidFill>
              </a:rPr>
              <a:t>	</a:t>
            </a:r>
            <a:endParaRPr lang="en-US" altLang="zh-CN" sz="3500" b="1" dirty="0" smtClean="0">
              <a:solidFill>
                <a:srgbClr val="53585F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142066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HMM realization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37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6360" y="7300597"/>
            <a:ext cx="4572000" cy="4572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912" y="5299481"/>
            <a:ext cx="3060700" cy="4572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2" y="4403180"/>
            <a:ext cx="1765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81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621854"/>
            <a:ext cx="12099664" cy="763033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 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</a:t>
            </a:r>
            <a:r>
              <a:rPr lang="en-US" sz="3500" dirty="0" smtClean="0">
                <a:solidFill>
                  <a:srgbClr val="4A4F56"/>
                </a:solidFill>
              </a:rPr>
              <a:t>probabilities </a:t>
            </a:r>
            <a:r>
              <a:rPr lang="en-US" altLang="zh-CN" sz="3500" dirty="0" smtClean="0">
                <a:solidFill>
                  <a:srgbClr val="4A4F56"/>
                </a:solidFill>
              </a:rPr>
              <a:t>of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length </a:t>
            </a:r>
            <a:r>
              <a:rPr lang="en-US" altLang="zh-CN" sz="3500" dirty="0"/>
              <a:t> </a:t>
            </a:r>
            <a:r>
              <a:rPr lang="en-US" altLang="zh-CN" sz="3500" dirty="0" smtClean="0"/>
              <a:t>             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strings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4A4F56"/>
                </a:solidFill>
              </a:rPr>
              <a:t>Output</a:t>
            </a:r>
            <a:r>
              <a:rPr lang="en-US" altLang="zh-CN" sz="3500" dirty="0" smtClean="0">
                <a:solidFill>
                  <a:srgbClr val="4A4F56"/>
                </a:solidFill>
              </a:rPr>
              <a:t>:  a minimal quasi-HMM realization</a:t>
            </a:r>
            <a:endParaRPr lang="en-US" altLang="zh-CN" sz="3500" dirty="0" smtClean="0">
              <a:solidFill>
                <a:schemeClr val="tx1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500" dirty="0">
                <a:solidFill>
                  <a:schemeClr val="tx1"/>
                </a:solidFill>
              </a:rPr>
              <a:t>	</a:t>
            </a:r>
            <a:endParaRPr lang="en-US" altLang="zh-CN" sz="3500" b="1" dirty="0" smtClean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53585F"/>
                </a:solidFill>
              </a:rPr>
              <a:t>Key</a:t>
            </a:r>
            <a:r>
              <a:rPr lang="en-US" altLang="zh-CN" sz="3500" b="1" dirty="0">
                <a:solidFill>
                  <a:srgbClr val="53585F"/>
                </a:solidFill>
              </a:rPr>
              <a:t>: 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Quasi-HMM realization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37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830" y="3556723"/>
            <a:ext cx="4572000" cy="4572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30" y="2256215"/>
            <a:ext cx="3060700" cy="4572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30" y="1732112"/>
            <a:ext cx="1765300" cy="2794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80" y="6194229"/>
            <a:ext cx="5041900" cy="457200"/>
          </a:xfrm>
          <a:prstGeom prst="rect">
            <a:avLst/>
          </a:prstGeom>
        </p:spPr>
      </p:pic>
      <p:sp>
        <p:nvSpPr>
          <p:cNvPr id="9" name="矩形 9"/>
          <p:cNvSpPr/>
          <p:nvPr/>
        </p:nvSpPr>
        <p:spPr>
          <a:xfrm>
            <a:off x="1371600" y="5054108"/>
            <a:ext cx="10579100" cy="3713903"/>
          </a:xfrm>
          <a:prstGeom prst="rect">
            <a:avLst/>
          </a:prstGeom>
          <a:noFill/>
          <a:ln w="28575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55" y="5461531"/>
            <a:ext cx="3060700" cy="45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9927" y="5397744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Arrange</a:t>
            </a:r>
            <a:endParaRPr lang="en-US" sz="3200" dirty="0">
              <a:solidFill>
                <a:srgbClr val="4A4F56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4266" y="5448749"/>
            <a:ext cx="285286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into  matrices:</a:t>
            </a:r>
            <a:endParaRPr lang="en-US" sz="32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24922" y="7086281"/>
            <a:ext cx="10274392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Matrix rank decomposition</a:t>
            </a:r>
          </a:p>
          <a:p>
            <a:r>
              <a:rPr lang="en-US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	</a:t>
            </a:r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rank (           ) = order of minimal quasi-HMM realization</a:t>
            </a:r>
          </a:p>
          <a:p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	recover minimal quasi realization up to linear transformation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15" name="图片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780" y="7686835"/>
            <a:ext cx="667934" cy="3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9806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119539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into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sz="3500" dirty="0" smtClean="0">
                <a:solidFill>
                  <a:srgbClr val="4A4F56"/>
                </a:solidFill>
              </a:rPr>
              <a:t> 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en-US" sz="5000" dirty="0" smtClean="0">
                <a:solidFill>
                  <a:srgbClr val="0070C0"/>
                </a:solidFill>
              </a:rPr>
              <a:t> realization: First Attempt</a:t>
            </a:r>
            <a:endParaRPr sz="5000" dirty="0">
              <a:solidFill>
                <a:srgbClr val="0070C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08289" y="4050004"/>
            <a:ext cx="8930236" cy="1574696"/>
            <a:chOff x="2950197" y="3988840"/>
            <a:chExt cx="8930236" cy="1574696"/>
          </a:xfrm>
        </p:grpSpPr>
        <p:sp>
          <p:nvSpPr>
            <p:cNvPr id="45" name="圆角矩形标注 21"/>
            <p:cNvSpPr/>
            <p:nvPr/>
          </p:nvSpPr>
          <p:spPr>
            <a:xfrm>
              <a:off x="8925159" y="5024381"/>
              <a:ext cx="2955274" cy="539155"/>
            </a:xfrm>
            <a:prstGeom prst="wedgeRoundRectCallout">
              <a:avLst>
                <a:gd name="adj1" fmla="val -27515"/>
                <a:gd name="adj2" fmla="val -10352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ast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97410" y="3988840"/>
              <a:ext cx="2530068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圆角矩形标注 21"/>
            <p:cNvSpPr/>
            <p:nvPr/>
          </p:nvSpPr>
          <p:spPr>
            <a:xfrm>
              <a:off x="2950197" y="5024381"/>
              <a:ext cx="3612045" cy="539155"/>
            </a:xfrm>
            <a:prstGeom prst="wedgeRoundRectCallout">
              <a:avLst>
                <a:gd name="adj1" fmla="val 24232"/>
                <a:gd name="adj2" fmla="val -99904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now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and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future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33936" y="3988840"/>
              <a:ext cx="2163473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074" y="1777041"/>
            <a:ext cx="736600" cy="368300"/>
          </a:xfrm>
          <a:prstGeom prst="rect">
            <a:avLst/>
          </a:prstGeom>
        </p:spPr>
      </p:pic>
      <p:pic>
        <p:nvPicPr>
          <p:cNvPr id="19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938" y="6039623"/>
            <a:ext cx="10757134" cy="2258177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38" y="3402533"/>
            <a:ext cx="8483600" cy="120650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517348" y="9037395"/>
            <a:ext cx="425983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latin typeface="Helvetica"/>
                <a:ea typeface="Helvetica"/>
                <a:cs typeface="Helvetica"/>
              </a:rPr>
              <a:t>E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"/>
                <a:ea typeface="Helvetica"/>
                <a:cs typeface="Helvetica"/>
                <a:sym typeface="Titillium"/>
              </a:rPr>
              <a:t>numerate all length n strings: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pic>
        <p:nvPicPr>
          <p:cNvPr id="23" name="图片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87" y="9158337"/>
            <a:ext cx="7823200" cy="355600"/>
          </a:xfrm>
          <a:prstGeom prst="rect">
            <a:avLst/>
          </a:prstGeom>
        </p:spPr>
      </p:pic>
      <p:sp>
        <p:nvSpPr>
          <p:cNvPr id="15" name="Shape 25"/>
          <p:cNvSpPr txBox="1">
            <a:spLocks/>
          </p:cNvSpPr>
          <p:nvPr/>
        </p:nvSpPr>
        <p:spPr>
          <a:xfrm>
            <a:off x="213592" y="2109301"/>
            <a:ext cx="12099664" cy="1293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Conditional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independence:</a:t>
            </a:r>
            <a:r>
              <a:rPr lang="zh-CN" altLang="en-US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probabilities</a:t>
            </a:r>
            <a:r>
              <a:rPr lang="zh-CN" altLang="en-US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product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form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3200" dirty="0">
              <a:solidFill>
                <a:srgbClr val="53585F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7800" y="4037561"/>
            <a:ext cx="7175500" cy="8544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07" y="1789818"/>
            <a:ext cx="2374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27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HMM realization: First Attempt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2692573" y="2054810"/>
            <a:ext cx="2023398" cy="2040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6148757" y="2054810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8366921" y="2049019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027" y="2761042"/>
            <a:ext cx="838200" cy="4445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1" y="2921893"/>
            <a:ext cx="330200" cy="3429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66" y="2233167"/>
            <a:ext cx="4572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653" y="2290590"/>
            <a:ext cx="241300" cy="2413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04" y="2937474"/>
            <a:ext cx="304800" cy="1270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893" y="7357034"/>
            <a:ext cx="2108200" cy="6350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75" y="8662272"/>
            <a:ext cx="2832100" cy="5080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890" y="2893024"/>
            <a:ext cx="444500" cy="3429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79" y="1560448"/>
            <a:ext cx="444500" cy="342900"/>
          </a:xfrm>
          <a:prstGeom prst="rect">
            <a:avLst/>
          </a:prstGeom>
        </p:spPr>
      </p:pic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491" y="2968585"/>
            <a:ext cx="444500" cy="342900"/>
          </a:xfrm>
          <a:prstGeom prst="rect">
            <a:avLst/>
          </a:prstGeom>
        </p:spPr>
      </p:pic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79" y="1599522"/>
            <a:ext cx="444500" cy="3429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496" y="1549494"/>
            <a:ext cx="215900" cy="33020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588" y="2184101"/>
            <a:ext cx="215900" cy="330200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4412451" y="4382430"/>
            <a:ext cx="6743699" cy="1543685"/>
          </a:xfrm>
          <a:prstGeom prst="wedgeRoundRectCallout">
            <a:avLst>
              <a:gd name="adj1" fmla="val 9519"/>
              <a:gd name="adj2" fmla="val -77965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matrix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rank = k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Guaranteed lower bound for minimal HMM realization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5100" y="7556500"/>
            <a:ext cx="7747000" cy="1879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23600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smtClean="0">
                <a:solidFill>
                  <a:srgbClr val="0070C0"/>
                </a:solidFill>
              </a:rPr>
              <a:t>HMM</a:t>
            </a:r>
            <a:r>
              <a:rPr lang="en-US" sz="500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realization: First Attempt</a:t>
            </a:r>
            <a:endParaRPr sz="5000" dirty="0">
              <a:solidFill>
                <a:srgbClr val="0070C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60645" y="4135829"/>
            <a:ext cx="9242843" cy="2023777"/>
            <a:chOff x="2921122" y="3954185"/>
            <a:chExt cx="9242843" cy="2023777"/>
          </a:xfrm>
        </p:grpSpPr>
        <p:sp>
          <p:nvSpPr>
            <p:cNvPr id="49" name="圆角矩形标注 21"/>
            <p:cNvSpPr/>
            <p:nvPr/>
          </p:nvSpPr>
          <p:spPr>
            <a:xfrm>
              <a:off x="9208691" y="5013159"/>
              <a:ext cx="2955274" cy="539155"/>
            </a:xfrm>
            <a:prstGeom prst="wedgeRoundRectCallout">
              <a:avLst>
                <a:gd name="adj1" fmla="val -27515"/>
                <a:gd name="adj2" fmla="val -10352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ast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890546" y="3977618"/>
              <a:ext cx="2612071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圆角矩形标注 21"/>
            <p:cNvSpPr/>
            <p:nvPr/>
          </p:nvSpPr>
          <p:spPr>
            <a:xfrm>
              <a:off x="2921122" y="5013159"/>
              <a:ext cx="3145574" cy="539155"/>
            </a:xfrm>
            <a:prstGeom prst="wedgeRoundRectCallout">
              <a:avLst>
                <a:gd name="adj1" fmla="val 24232"/>
                <a:gd name="adj2" fmla="val -99904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future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784530" y="3977618"/>
              <a:ext cx="2207763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137361" y="3954185"/>
              <a:ext cx="629110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4" name="圆角矩形标注 21"/>
            <p:cNvSpPr/>
            <p:nvPr/>
          </p:nvSpPr>
          <p:spPr>
            <a:xfrm>
              <a:off x="6303415" y="5013159"/>
              <a:ext cx="2493204" cy="964803"/>
            </a:xfrm>
            <a:prstGeom prst="wedgeRoundRectCallout">
              <a:avLst>
                <a:gd name="adj1" fmla="val -13796"/>
                <a:gd name="adj2" fmla="val -76861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Conditional on</a:t>
              </a:r>
            </a:p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current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</p:grpSp>
      <p:pic>
        <p:nvPicPr>
          <p:cNvPr id="23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149" y="6793664"/>
            <a:ext cx="10968781" cy="2144371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074" y="1777041"/>
            <a:ext cx="736600" cy="3683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26" y="3468748"/>
            <a:ext cx="9499600" cy="1206500"/>
          </a:xfrm>
          <a:prstGeom prst="rect">
            <a:avLst/>
          </a:prstGeom>
        </p:spPr>
      </p:pic>
      <p:sp>
        <p:nvSpPr>
          <p:cNvPr id="17" name="Shape 25"/>
          <p:cNvSpPr txBox="1">
            <a:spLocks/>
          </p:cNvSpPr>
          <p:nvPr/>
        </p:nvSpPr>
        <p:spPr>
          <a:xfrm>
            <a:off x="213592" y="1379970"/>
            <a:ext cx="12099664" cy="1195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Input</a:t>
            </a:r>
            <a:r>
              <a:rPr lang="en-US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:</a:t>
            </a:r>
            <a:r>
              <a:rPr lang="zh-CN" altLang="en-US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      </a:t>
            </a:r>
            <a:r>
              <a:rPr lang="en-US" altLang="zh-CN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arranged</a:t>
            </a:r>
            <a:r>
              <a:rPr lang="zh-CN" altLang="en-US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into</a:t>
            </a:r>
            <a:r>
              <a:rPr lang="zh-CN" altLang="en-US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35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</a:p>
        </p:txBody>
      </p:sp>
      <p:sp>
        <p:nvSpPr>
          <p:cNvPr id="18" name="Shape 25"/>
          <p:cNvSpPr txBox="1">
            <a:spLocks/>
          </p:cNvSpPr>
          <p:nvPr/>
        </p:nvSpPr>
        <p:spPr>
          <a:xfrm>
            <a:off x="213592" y="2109301"/>
            <a:ext cx="12099664" cy="95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C</a:t>
            </a: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onditional</a:t>
            </a:r>
            <a:r>
              <a:rPr lang="zh-CN" altLang="en-US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independence:</a:t>
            </a:r>
            <a:r>
              <a:rPr lang="zh-CN" altLang="en-US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 </a:t>
            </a:r>
            <a:r>
              <a:rPr lang="en-US" altLang="zh-CN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probabilities</a:t>
            </a:r>
            <a:r>
              <a:rPr lang="zh-CN" altLang="en-US" sz="3200" dirty="0" smtClean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product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form</a:t>
            </a:r>
            <a:r>
              <a:rPr lang="zh-CN" altLang="en-US" sz="3200" dirty="0">
                <a:solidFill>
                  <a:srgbClr val="53585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3200" dirty="0">
              <a:solidFill>
                <a:srgbClr val="53585F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87800" y="4078531"/>
            <a:ext cx="7175500" cy="8544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57" y="1733991"/>
            <a:ext cx="4102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82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HMM realization: First Attempt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2692573" y="1660718"/>
            <a:ext cx="2023398" cy="20401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6148757" y="1660718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8366921" y="1654927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2654073" y="3939051"/>
            <a:ext cx="2061898" cy="2040174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Shape 109"/>
          <p:cNvSpPr/>
          <p:nvPr/>
        </p:nvSpPr>
        <p:spPr>
          <a:xfrm>
            <a:off x="6179498" y="3939051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0" name="Shape 109"/>
          <p:cNvSpPr/>
          <p:nvPr/>
        </p:nvSpPr>
        <p:spPr>
          <a:xfrm>
            <a:off x="9210374" y="3931832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Shape 109"/>
          <p:cNvSpPr/>
          <p:nvPr/>
        </p:nvSpPr>
        <p:spPr>
          <a:xfrm>
            <a:off x="7749599" y="3939051"/>
            <a:ext cx="795061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027" y="2366950"/>
            <a:ext cx="838200" cy="4445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1" y="2527801"/>
            <a:ext cx="330200" cy="3429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66" y="1839075"/>
            <a:ext cx="4572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653" y="1896498"/>
            <a:ext cx="241300" cy="2413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04" y="2543382"/>
            <a:ext cx="304800" cy="127000"/>
          </a:xfrm>
          <a:prstGeom prst="rect">
            <a:avLst/>
          </a:prstGeom>
        </p:spPr>
      </p:pic>
      <p:pic>
        <p:nvPicPr>
          <p:cNvPr id="34" name="图片 3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691" y="4779144"/>
            <a:ext cx="304800" cy="1270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946" y="4181289"/>
            <a:ext cx="457200" cy="381000"/>
          </a:xfrm>
          <a:prstGeom prst="rect">
            <a:avLst/>
          </a:prstGeom>
        </p:spPr>
      </p:pic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79" y="4754890"/>
            <a:ext cx="825500" cy="444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7300" y="6077159"/>
            <a:ext cx="7263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Algorithm 1  (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Rank decomposition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893" y="7357034"/>
            <a:ext cx="2108200" cy="6350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75" y="8662272"/>
            <a:ext cx="2832100" cy="5080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890" y="2498932"/>
            <a:ext cx="444500" cy="3429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79" y="1166356"/>
            <a:ext cx="444500" cy="342900"/>
          </a:xfrm>
          <a:prstGeom prst="rect">
            <a:avLst/>
          </a:prstGeom>
        </p:spPr>
      </p:pic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491" y="2574493"/>
            <a:ext cx="444500" cy="342900"/>
          </a:xfrm>
          <a:prstGeom prst="rect">
            <a:avLst/>
          </a:prstGeom>
        </p:spPr>
      </p:pic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79" y="1205430"/>
            <a:ext cx="444500" cy="3429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496" y="1155402"/>
            <a:ext cx="215900" cy="33020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588" y="1790009"/>
            <a:ext cx="215900" cy="330200"/>
          </a:xfrm>
          <a:prstGeom prst="rect">
            <a:avLst/>
          </a:prstGeom>
        </p:spPr>
      </p:pic>
      <p:pic>
        <p:nvPicPr>
          <p:cNvPr id="43" name="图片 4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296" y="4779144"/>
            <a:ext cx="330200" cy="342900"/>
          </a:xfrm>
          <a:prstGeom prst="rect">
            <a:avLst/>
          </a:prstGeom>
        </p:spPr>
      </p:pic>
      <p:pic>
        <p:nvPicPr>
          <p:cNvPr id="31" name="图片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059" y="4197968"/>
            <a:ext cx="241300" cy="241300"/>
          </a:xfrm>
          <a:prstGeom prst="rect">
            <a:avLst/>
          </a:prstGeom>
        </p:spPr>
      </p:pic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505" y="4194072"/>
            <a:ext cx="241300" cy="2413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972" y="6998572"/>
            <a:ext cx="5029200" cy="2171700"/>
          </a:xfrm>
          <a:prstGeom prst="rect">
            <a:avLst/>
          </a:prstGeom>
        </p:spPr>
      </p:pic>
      <p:sp>
        <p:nvSpPr>
          <p:cNvPr id="32" name="圆角矩形标注 31"/>
          <p:cNvSpPr/>
          <p:nvPr/>
        </p:nvSpPr>
        <p:spPr>
          <a:xfrm>
            <a:off x="6792728" y="7220191"/>
            <a:ext cx="5812875" cy="1543685"/>
          </a:xfrm>
          <a:prstGeom prst="wedgeRoundRectCallout">
            <a:avLst>
              <a:gd name="adj1" fmla="val -39003"/>
              <a:gd name="adj2" fmla="val -76140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Unique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up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linear</a:t>
            </a:r>
            <a:r>
              <a:rPr lang="zh-CN" altLang="en-US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transformation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Require U V have column rank = k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34" y="4039736"/>
            <a:ext cx="762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5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Conclusion: Bad News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791208" cy="779815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161616"/>
                </a:solidFill>
              </a:rPr>
              <a:t>Construction only guarantees a Quasi-</a:t>
            </a:r>
            <a:r>
              <a:rPr lang="en-US" sz="4000" dirty="0" smtClean="0">
                <a:solidFill>
                  <a:srgbClr val="161616"/>
                </a:solidFill>
              </a:rPr>
              <a:t>HMM</a:t>
            </a:r>
          </a:p>
          <a:p>
            <a:pPr lvl="1"/>
            <a:r>
              <a:rPr lang="en-US" sz="3600" dirty="0" smtClean="0">
                <a:solidFill>
                  <a:srgbClr val="161616"/>
                </a:solidFill>
              </a:rPr>
              <a:t>Anderson, </a:t>
            </a:r>
            <a:r>
              <a:rPr lang="en-US" sz="3600" dirty="0" err="1" smtClean="0">
                <a:solidFill>
                  <a:srgbClr val="161616"/>
                </a:solidFill>
              </a:rPr>
              <a:t>Vidyasagar</a:t>
            </a:r>
            <a:endParaRPr lang="en-US" sz="3600" dirty="0" smtClean="0">
              <a:solidFill>
                <a:srgbClr val="161616"/>
              </a:solidFill>
            </a:endParaRPr>
          </a:p>
          <a:p>
            <a:pPr marL="508000" lvl="1" indent="0">
              <a:buNone/>
            </a:pPr>
            <a:endParaRPr lang="en-US" sz="3000" dirty="0" smtClean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</a:rPr>
              <a:t>What about the order of the minimal HMM realization?</a:t>
            </a:r>
            <a:endParaRPr lang="en-US" sz="4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385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19346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0070C0"/>
                </a:solidFill>
              </a:rPr>
              <a:t>Quasi-HMM realization</a:t>
            </a:r>
            <a:r>
              <a:rPr lang="zh-CN" altLang="en-US" sz="4400" dirty="0" smtClean="0">
                <a:solidFill>
                  <a:srgbClr val="0070C0"/>
                </a:solidFill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</a:rPr>
              <a:t>( Informational </a:t>
            </a:r>
            <a:r>
              <a:rPr lang="en-US" altLang="zh-CN" sz="4400" dirty="0">
                <a:solidFill>
                  <a:srgbClr val="0070C0"/>
                </a:solidFill>
              </a:rPr>
              <a:t>C</a:t>
            </a:r>
            <a:r>
              <a:rPr lang="en-US" altLang="zh-CN" sz="4400" dirty="0" smtClean="0">
                <a:solidFill>
                  <a:srgbClr val="0070C0"/>
                </a:solidFill>
              </a:rPr>
              <a:t>omplexity )</a:t>
            </a:r>
            <a:endParaRPr sz="44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8540734" y="5715808"/>
            <a:ext cx="4286498" cy="2020411"/>
            <a:chOff x="7961913" y="7138473"/>
            <a:chExt cx="4286498" cy="2020411"/>
          </a:xfrm>
          <a:solidFill>
            <a:srgbClr val="21A2FE"/>
          </a:solidFill>
        </p:grpSpPr>
        <p:sp>
          <p:nvSpPr>
            <p:cNvPr id="15" name="圆角矩形标注 14"/>
            <p:cNvSpPr/>
            <p:nvPr/>
          </p:nvSpPr>
          <p:spPr>
            <a:xfrm>
              <a:off x="7961913" y="7138473"/>
              <a:ext cx="4286498" cy="2020411"/>
            </a:xfrm>
            <a:prstGeom prst="wedgeRoundRectCallout">
              <a:avLst>
                <a:gd name="adj1" fmla="val -26389"/>
                <a:gd name="adj2" fmla="val -64354"/>
                <a:gd name="adj3" fmla="val 16667"/>
              </a:avLst>
            </a:prstGeom>
            <a:grpFill/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Best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hope: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17" name="图片 1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58675" y="8259132"/>
              <a:ext cx="2832100" cy="508000"/>
            </a:xfrm>
            <a:prstGeom prst="rect">
              <a:avLst/>
            </a:prstGeom>
            <a:grpFill/>
          </p:spPr>
        </p:pic>
      </p:grpSp>
      <p:sp>
        <p:nvSpPr>
          <p:cNvPr id="18" name="Shape 25"/>
          <p:cNvSpPr txBox="1">
            <a:spLocks/>
          </p:cNvSpPr>
          <p:nvPr/>
        </p:nvSpPr>
        <p:spPr>
          <a:xfrm>
            <a:off x="518392" y="1684770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generalize</a:t>
            </a:r>
            <a:r>
              <a:rPr lang="zh-CN" altLang="en-US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      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</a:t>
            </a:r>
            <a:endParaRPr lang="en-US" sz="36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needs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be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that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U,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V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column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rank = k?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4737357"/>
            <a:ext cx="5384800" cy="1968500"/>
          </a:xfrm>
          <a:prstGeom prst="rect">
            <a:avLst/>
          </a:prstGeom>
        </p:spPr>
      </p:pic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7212847"/>
            <a:ext cx="6515100" cy="1968500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87" y="1896860"/>
            <a:ext cx="848361" cy="439891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56" y="1896860"/>
            <a:ext cx="895492" cy="4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680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4737357"/>
            <a:ext cx="5384800" cy="19685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7212847"/>
            <a:ext cx="6515100" cy="1968500"/>
          </a:xfrm>
          <a:prstGeom prst="rect">
            <a:avLst/>
          </a:prstGeom>
        </p:spPr>
      </p:pic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19346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0070C0"/>
                </a:solidFill>
              </a:rPr>
              <a:t>Quasi</a:t>
            </a:r>
            <a:r>
              <a:rPr lang="en-US" altLang="zh-CN" sz="4400" dirty="0" smtClean="0">
                <a:solidFill>
                  <a:srgbClr val="0070C0"/>
                </a:solidFill>
              </a:rPr>
              <a:t>-HMM</a:t>
            </a:r>
            <a:r>
              <a:rPr lang="en-US" sz="4400" dirty="0" smtClean="0">
                <a:solidFill>
                  <a:srgbClr val="0070C0"/>
                </a:solidFill>
              </a:rPr>
              <a:t> realization</a:t>
            </a:r>
            <a:r>
              <a:rPr lang="zh-CN" altLang="en-US" sz="4400" dirty="0" smtClean="0">
                <a:solidFill>
                  <a:srgbClr val="0070C0"/>
                </a:solidFill>
              </a:rPr>
              <a:t> </a:t>
            </a:r>
            <a:r>
              <a:rPr lang="en-US" altLang="zh-CN" sz="4400" dirty="0" smtClean="0">
                <a:solidFill>
                  <a:srgbClr val="0070C0"/>
                </a:solidFill>
              </a:rPr>
              <a:t>( Informational Complexity )</a:t>
            </a:r>
            <a:endParaRPr sz="44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8" name="Shape 25"/>
          <p:cNvSpPr txBox="1">
            <a:spLocks/>
          </p:cNvSpPr>
          <p:nvPr/>
        </p:nvSpPr>
        <p:spPr>
          <a:xfrm>
            <a:off x="518392" y="1684770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generalize</a:t>
            </a:r>
            <a:r>
              <a:rPr lang="zh-CN" altLang="en-US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      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6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</a:t>
            </a:r>
            <a:endParaRPr lang="en-US" sz="36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needs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be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that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U,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V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column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rank = k?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6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463813" y="4709201"/>
            <a:ext cx="9945323" cy="4472146"/>
            <a:chOff x="3676889" y="5236736"/>
            <a:chExt cx="7886004" cy="4472146"/>
          </a:xfrm>
        </p:grpSpPr>
        <p:sp>
          <p:nvSpPr>
            <p:cNvPr id="19" name="圆角矩形标注 14"/>
            <p:cNvSpPr/>
            <p:nvPr/>
          </p:nvSpPr>
          <p:spPr>
            <a:xfrm>
              <a:off x="3676889" y="5236736"/>
              <a:ext cx="7886004" cy="4472146"/>
            </a:xfrm>
            <a:prstGeom prst="wedgeRoundRectCallout">
              <a:avLst>
                <a:gd name="adj1" fmla="val -21649"/>
                <a:gd name="adj2" fmla="val -44239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Theorem 1: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Excluding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measure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set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 the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parameter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space,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or all most all HMMs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Guarantees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correctness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of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algorithm</a:t>
              </a:r>
            </a:p>
          </p:txBody>
        </p:sp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73" y="7831460"/>
              <a:ext cx="2525103" cy="558800"/>
            </a:xfrm>
            <a:prstGeom prst="rect">
              <a:avLst/>
            </a:prstGeom>
          </p:spPr>
        </p:pic>
      </p:grp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87" y="1896860"/>
            <a:ext cx="848361" cy="439891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56" y="1896860"/>
            <a:ext cx="895492" cy="4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212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Motivation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Characterize the state dimension (order) of HMM</a:t>
            </a: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Construction of a realization</a:t>
            </a: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Connect to learning</a:t>
            </a:r>
            <a:endParaRPr lang="en-US" altLang="zh-CN" sz="3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355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</a:t>
            </a:r>
            <a:r>
              <a:rPr lang="en-US" altLang="zh-CN" sz="5000" dirty="0" smtClean="0">
                <a:solidFill>
                  <a:srgbClr val="0070C0"/>
                </a:solidFill>
              </a:rPr>
              <a:t>imal</a:t>
            </a:r>
            <a:r>
              <a:rPr lang="en-US" sz="5000" dirty="0" smtClean="0">
                <a:solidFill>
                  <a:srgbClr val="0070C0"/>
                </a:solidFill>
              </a:rPr>
              <a:t> quasi-HMM 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 summary 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68444" cy="81947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Quasi</a:t>
            </a:r>
            <a:r>
              <a:rPr lang="en-US" altLang="zh-CN" sz="3500" dirty="0" smtClean="0">
                <a:solidFill>
                  <a:srgbClr val="53585F"/>
                </a:solidFill>
              </a:rPr>
              <a:t>-HMM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53585F"/>
                </a:solidFill>
              </a:rPr>
              <a:t>Generalize</a:t>
            </a:r>
            <a:r>
              <a:rPr lang="zh-CN" altLang="en-US" sz="3000" dirty="0" smtClean="0">
                <a:solidFill>
                  <a:srgbClr val="53585F"/>
                </a:solidFill>
              </a:rPr>
              <a:t>              </a:t>
            </a:r>
            <a:r>
              <a:rPr lang="en-US" altLang="zh-CN" sz="3000" dirty="0" smtClean="0">
                <a:solidFill>
                  <a:srgbClr val="53585F"/>
                </a:solidFill>
              </a:rPr>
              <a:t>to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Finite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state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system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(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</a:t>
            </a:r>
            <a:r>
              <a:rPr lang="en-US" sz="3000" dirty="0" smtClean="0">
                <a:solidFill>
                  <a:srgbClr val="53585F"/>
                </a:solidFill>
              </a:rPr>
              <a:t>tates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have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no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physical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meaning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Key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to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quasi-HMM</a:t>
            </a:r>
            <a:r>
              <a:rPr lang="zh-CN" altLang="zh-CN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conditional</a:t>
            </a:r>
            <a:r>
              <a:rPr lang="zh-CN" altLang="en-US" sz="3000" dirty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independence,</a:t>
            </a:r>
            <a:r>
              <a:rPr lang="zh-CN" altLang="en-US" sz="3000" dirty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past</a:t>
            </a:r>
            <a:r>
              <a:rPr lang="zh-CN" altLang="en-US" sz="3000" dirty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and</a:t>
            </a:r>
            <a:r>
              <a:rPr lang="zh-CN" altLang="en-US" sz="3000" dirty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future</a:t>
            </a:r>
            <a:endParaRPr lang="en-US" altLang="zh-CN" sz="30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</a:rPr>
              <a:t>matrix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decomposition,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unique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up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to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linear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transformation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Minimal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order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is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determined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rank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53585F"/>
                </a:solidFill>
              </a:rPr>
              <a:t>For almost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all HMM, minimal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quasi-HMM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is easy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53585F"/>
                </a:solidFill>
              </a:rPr>
              <a:t>Informational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53585F"/>
                </a:solidFill>
              </a:rPr>
              <a:t>Computational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matrix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factorization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sz="3000" dirty="0">
              <a:solidFill>
                <a:srgbClr val="53585F"/>
              </a:solidFill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74" y="8077079"/>
            <a:ext cx="1981200" cy="3937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74" y="8632035"/>
            <a:ext cx="1143000" cy="444500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30" y="2638525"/>
            <a:ext cx="736600" cy="3683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86" y="2638523"/>
            <a:ext cx="774700" cy="36830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32" y="6144904"/>
            <a:ext cx="698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82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 HD Wallpaper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5023" y="0"/>
            <a:ext cx="1306982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 txBox="1">
            <a:spLocks/>
          </p:cNvSpPr>
          <p:nvPr/>
        </p:nvSpPr>
        <p:spPr>
          <a:xfrm>
            <a:off x="-158496" y="1751753"/>
            <a:ext cx="11814048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4" name="矩形 3"/>
          <p:cNvSpPr/>
          <p:nvPr/>
        </p:nvSpPr>
        <p:spPr>
          <a:xfrm>
            <a:off x="1" y="1819298"/>
            <a:ext cx="96850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ea typeface="Helvetica"/>
                <a:cs typeface="Helvetica"/>
              </a:rPr>
              <a:t>Minimal</a:t>
            </a:r>
            <a:r>
              <a:rPr lang="zh-CN" altLang="en-US" sz="6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6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ea typeface="Helvetica"/>
                <a:cs typeface="Helvetica"/>
              </a:rPr>
              <a:t>HMM realization</a:t>
            </a:r>
            <a:r>
              <a:rPr lang="zh-CN" altLang="en-US" sz="6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ea typeface="Helvetica"/>
                <a:cs typeface="Helvetica"/>
              </a:rPr>
              <a:t> </a:t>
            </a:r>
            <a:endParaRPr lang="zh-CN" altLang="en-US" sz="6600" dirty="0">
              <a:solidFill>
                <a:schemeClr val="accent1">
                  <a:lumMod val="40000"/>
                  <a:lumOff val="60000"/>
                </a:schemeClr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251824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HMM realization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198556"/>
            <a:ext cx="12099664" cy="279258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Motivation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Hidden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state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be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interpretable,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better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for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sampling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Order of minimal quasi realization is only a lower bound of minimal HMM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Not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easy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convert a quasi-HMM into an HMM model</a:t>
            </a:r>
            <a:endParaRPr lang="en-US" altLang="zh-CN" sz="28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465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HMM realization: Key Idea</a:t>
            </a:r>
            <a:endParaRPr sz="5000" dirty="0">
              <a:solidFill>
                <a:srgbClr val="0070C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3397" y="3789186"/>
            <a:ext cx="5816222" cy="5201128"/>
            <a:chOff x="103397" y="4293111"/>
            <a:chExt cx="5816222" cy="5201128"/>
          </a:xfrm>
        </p:grpSpPr>
        <p:sp>
          <p:nvSpPr>
            <p:cNvPr id="17" name="Shape 109"/>
            <p:cNvSpPr/>
            <p:nvPr/>
          </p:nvSpPr>
          <p:spPr>
            <a:xfrm>
              <a:off x="2943992" y="7111463"/>
              <a:ext cx="1745909" cy="16103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6" name="Shape 109"/>
            <p:cNvSpPr/>
            <p:nvPr/>
          </p:nvSpPr>
          <p:spPr>
            <a:xfrm>
              <a:off x="2931418" y="4783882"/>
              <a:ext cx="1745909" cy="16103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pic>
          <p:nvPicPr>
            <p:cNvPr id="8" name="图片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935" y="5370900"/>
              <a:ext cx="838200" cy="444500"/>
            </a:xfrm>
            <a:prstGeom prst="rect">
              <a:avLst/>
            </a:prstGeom>
          </p:spPr>
        </p:pic>
        <p:pic>
          <p:nvPicPr>
            <p:cNvPr id="9" name="图片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3625" y="7694381"/>
              <a:ext cx="825500" cy="444500"/>
            </a:xfrm>
            <a:prstGeom prst="rect">
              <a:avLst/>
            </a:prstGeom>
          </p:spPr>
        </p:pic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7913557"/>
              <a:ext cx="1706018" cy="225323"/>
            </a:xfrm>
            <a:prstGeom prst="rect">
              <a:avLst/>
            </a:prstGeom>
          </p:spPr>
        </p:pic>
        <p:pic>
          <p:nvPicPr>
            <p:cNvPr id="26" name="图片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5522145"/>
              <a:ext cx="1734782" cy="229122"/>
            </a:xfrm>
            <a:prstGeom prst="rect">
              <a:avLst/>
            </a:prstGeom>
          </p:spPr>
        </p:pic>
        <p:pic>
          <p:nvPicPr>
            <p:cNvPr id="22" name="图片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92" y="4409928"/>
              <a:ext cx="1733335" cy="237908"/>
            </a:xfrm>
            <a:prstGeom prst="rect">
              <a:avLst/>
            </a:prstGeom>
          </p:spPr>
        </p:pic>
        <p:pic>
          <p:nvPicPr>
            <p:cNvPr id="23" name="图片 2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627" y="6771349"/>
              <a:ext cx="1426127" cy="241522"/>
            </a:xfrm>
            <a:prstGeom prst="rect">
              <a:avLst/>
            </a:prstGeom>
          </p:spPr>
        </p:pic>
        <p:pic>
          <p:nvPicPr>
            <p:cNvPr id="39" name="图片 38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02" y="7069474"/>
              <a:ext cx="867818" cy="292889"/>
            </a:xfrm>
            <a:prstGeom prst="rect">
              <a:avLst/>
            </a:prstGeom>
          </p:spPr>
        </p:pic>
        <p:pic>
          <p:nvPicPr>
            <p:cNvPr id="41" name="图片 4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97" y="8748808"/>
              <a:ext cx="5778500" cy="71120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113166" y="4293111"/>
              <a:ext cx="5806453" cy="5201128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213592" y="1834326"/>
            <a:ext cx="12665468" cy="7155988"/>
            <a:chOff x="213592" y="1834326"/>
            <a:chExt cx="12665468" cy="7155988"/>
          </a:xfrm>
        </p:grpSpPr>
        <p:grpSp>
          <p:nvGrpSpPr>
            <p:cNvPr id="12" name="Group 11"/>
            <p:cNvGrpSpPr/>
            <p:nvPr/>
          </p:nvGrpSpPr>
          <p:grpSpPr>
            <a:xfrm>
              <a:off x="6059445" y="3789186"/>
              <a:ext cx="6819615" cy="5201128"/>
              <a:chOff x="6059445" y="4293111"/>
              <a:chExt cx="6819615" cy="5201128"/>
            </a:xfrm>
          </p:grpSpPr>
          <p:pic>
            <p:nvPicPr>
              <p:cNvPr id="31" name="图片 30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7237" y="6887009"/>
                <a:ext cx="2019300" cy="266700"/>
              </a:xfrm>
              <a:prstGeom prst="rect">
                <a:avLst/>
              </a:prstGeom>
            </p:spPr>
          </p:pic>
          <p:grpSp>
            <p:nvGrpSpPr>
              <p:cNvPr id="4" name="Group 3"/>
              <p:cNvGrpSpPr/>
              <p:nvPr/>
            </p:nvGrpSpPr>
            <p:grpSpPr>
              <a:xfrm>
                <a:off x="6059445" y="4293111"/>
                <a:ext cx="6819615" cy="5201128"/>
                <a:chOff x="6059445" y="4293111"/>
                <a:chExt cx="6819615" cy="5201128"/>
              </a:xfrm>
            </p:grpSpPr>
            <p:sp>
              <p:nvSpPr>
                <p:cNvPr id="10" name="立方体 2"/>
                <p:cNvSpPr/>
                <p:nvPr/>
              </p:nvSpPr>
              <p:spPr>
                <a:xfrm>
                  <a:off x="8772209" y="5178443"/>
                  <a:ext cx="3032617" cy="3058557"/>
                </a:xfrm>
                <a:prstGeom prst="cube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lang="en-US" altLang="zh-CN" dirty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endParaRPr>
                </a:p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zh-CN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altLang="zh-CN" sz="3600" b="0" i="0" u="none" strike="noStrike" cap="none" spc="0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pic>
              <p:nvPicPr>
                <p:cNvPr id="11" name="图片 7" descr="latex-image-1.tif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00383" y="6874309"/>
                  <a:ext cx="393700" cy="279400"/>
                </a:xfrm>
                <a:prstGeom prst="rect">
                  <a:avLst/>
                </a:prstGeom>
              </p:spPr>
            </p:pic>
            <p:pic>
              <p:nvPicPr>
                <p:cNvPr id="30" name="图片 29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74911" y="5615169"/>
                  <a:ext cx="1574800" cy="266700"/>
                </a:xfrm>
                <a:prstGeom prst="rect">
                  <a:avLst/>
                </a:prstGeom>
              </p:spPr>
            </p:pic>
            <p:pic>
              <p:nvPicPr>
                <p:cNvPr id="40" name="图片 39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72209" y="5257955"/>
                  <a:ext cx="330200" cy="266700"/>
                </a:xfrm>
                <a:prstGeom prst="rect">
                  <a:avLst/>
                </a:prstGeom>
              </p:spPr>
            </p:pic>
            <p:sp>
              <p:nvSpPr>
                <p:cNvPr id="44" name="矩形 43"/>
                <p:cNvSpPr/>
                <p:nvPr/>
              </p:nvSpPr>
              <p:spPr>
                <a:xfrm>
                  <a:off x="6059445" y="4293111"/>
                  <a:ext cx="6819615" cy="5201128"/>
                </a:xfrm>
                <a:prstGeom prst="rect">
                  <a:avLst/>
                </a:prstGeom>
                <a:noFill/>
                <a:ln w="38100" cmpd="sng">
                  <a:solidFill>
                    <a:srgbClr val="21A2FE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pic>
              <p:nvPicPr>
                <p:cNvPr id="45" name="图片 44" descr="latex-image-1.pdf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51902" y="8768373"/>
                  <a:ext cx="6642100" cy="711200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Shape 25"/>
            <p:cNvSpPr txBox="1">
              <a:spLocks/>
            </p:cNvSpPr>
            <p:nvPr/>
          </p:nvSpPr>
          <p:spPr>
            <a:xfrm>
              <a:off x="213592" y="1834326"/>
              <a:ext cx="12099664" cy="18562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Exploit </a:t>
              </a:r>
              <a:r>
                <a:rPr lang="en-US" altLang="zh-CN" sz="32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the uniqueness of tensor</a:t>
              </a:r>
              <a:r>
                <a:rPr lang="zh-CN" altLang="en-US" sz="32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decomposition</a:t>
              </a:r>
            </a:p>
          </p:txBody>
        </p:sp>
      </p:grpSp>
      <p:sp>
        <p:nvSpPr>
          <p:cNvPr id="32" name="Shape 25"/>
          <p:cNvSpPr txBox="1">
            <a:spLocks/>
          </p:cNvSpPr>
          <p:nvPr/>
        </p:nvSpPr>
        <p:spPr>
          <a:xfrm>
            <a:off x="213592" y="1296501"/>
            <a:ext cx="12099664" cy="95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</a:t>
            </a:r>
            <a:r>
              <a:rPr lang="zh-CN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conditional</a:t>
            </a:r>
            <a:r>
              <a:rPr lang="zh-CN" altLang="en-US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independence: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</a:t>
            </a: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probabilities</a:t>
            </a:r>
            <a:r>
              <a:rPr lang="zh-CN" altLang="en-US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product</a:t>
            </a:r>
            <a:r>
              <a:rPr lang="zh-CN" altLang="en-US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form</a:t>
            </a:r>
            <a:r>
              <a:rPr lang="zh-CN" altLang="en-US" sz="32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32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011140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450983"/>
            <a:ext cx="12099664" cy="323948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Input</a:t>
            </a:r>
            <a:r>
              <a:rPr lang="en-US" sz="3600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    </a:t>
            </a:r>
            <a:endParaRPr lang="en-US" altLang="zh-CN" sz="36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4A4F56"/>
                </a:solidFill>
              </a:rPr>
              <a:t>Output</a:t>
            </a:r>
            <a:r>
              <a:rPr lang="en-US" altLang="zh-CN" sz="3600" dirty="0" smtClean="0">
                <a:solidFill>
                  <a:srgbClr val="4A4F56"/>
                </a:solidFill>
              </a:rPr>
              <a:t>:  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minimal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HMM model </a:t>
            </a:r>
            <a:r>
              <a:rPr lang="en-US" sz="3600" dirty="0" smtClean="0">
                <a:solidFill>
                  <a:srgbClr val="4A4F56"/>
                </a:solidFill>
              </a:rPr>
              <a:t>	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6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en-US" altLang="zh-CN" sz="3600" dirty="0" smtClean="0">
                <a:solidFill>
                  <a:srgbClr val="4A4F56"/>
                </a:solidFill>
              </a:rPr>
              <a:t>	</a:t>
            </a:r>
            <a:endParaRPr lang="en-US" sz="36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35" name="图片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492" y="2528722"/>
            <a:ext cx="2667000" cy="444500"/>
          </a:xfrm>
          <a:prstGeom prst="rect">
            <a:avLst/>
          </a:prstGeom>
        </p:spPr>
      </p:pic>
      <p:pic>
        <p:nvPicPr>
          <p:cNvPr id="28" name="图片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8" y="1818004"/>
            <a:ext cx="3060700" cy="457200"/>
          </a:xfrm>
          <a:prstGeom prst="rect">
            <a:avLst/>
          </a:prstGeom>
        </p:spPr>
      </p:pic>
      <p:pic>
        <p:nvPicPr>
          <p:cNvPr id="29" name="图片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84" y="1945942"/>
            <a:ext cx="1765300" cy="279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1858" y="5288205"/>
            <a:ext cx="710963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Arrange            into</a:t>
            </a:r>
            <a:r>
              <a:rPr lang="zh-CN" altLang="en-US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three</a:t>
            </a:r>
            <a:r>
              <a:rPr lang="zh-CN" altLang="en-US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way</a:t>
            </a:r>
            <a:r>
              <a:rPr lang="zh-CN" altLang="en-US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</a:p>
        </p:txBody>
      </p:sp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6880" y="5361465"/>
            <a:ext cx="736600" cy="368300"/>
          </a:xfrm>
          <a:prstGeom prst="rect">
            <a:avLst/>
          </a:prstGeom>
        </p:spPr>
      </p:pic>
      <p:sp>
        <p:nvSpPr>
          <p:cNvPr id="32" name="矩形 9"/>
          <p:cNvSpPr/>
          <p:nvPr/>
        </p:nvSpPr>
        <p:spPr>
          <a:xfrm>
            <a:off x="1097106" y="4981795"/>
            <a:ext cx="10777394" cy="3426579"/>
          </a:xfrm>
          <a:prstGeom prst="rect">
            <a:avLst/>
          </a:prstGeom>
          <a:noFill/>
          <a:ln w="28575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5"/>
          <p:cNvSpPr/>
          <p:nvPr/>
        </p:nvSpPr>
        <p:spPr>
          <a:xfrm>
            <a:off x="2068547" y="6627503"/>
            <a:ext cx="96842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Tensor </a:t>
            </a:r>
            <a:r>
              <a:rPr lang="en-US" altLang="zh-CN" sz="32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rank decomposition</a:t>
            </a:r>
          </a:p>
          <a:p>
            <a:r>
              <a:rPr lang="en-US" sz="28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	</a:t>
            </a:r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tensor rank </a:t>
            </a:r>
            <a:r>
              <a:rPr lang="en-US" sz="28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(           ) = order of minimal </a:t>
            </a:r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HMM </a:t>
            </a:r>
            <a:r>
              <a:rPr lang="en-US" sz="28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realization</a:t>
            </a:r>
          </a:p>
          <a:p>
            <a:r>
              <a:rPr lang="en-US" sz="28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	recover minimal </a:t>
            </a:r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HMM </a:t>
            </a:r>
            <a:r>
              <a:rPr lang="en-US" sz="28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realization up to </a:t>
            </a:r>
            <a:r>
              <a:rPr lang="en-US" sz="28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state relabeling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21" name="图片 19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2322" y="7211969"/>
            <a:ext cx="393700" cy="2794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22" y="6016569"/>
            <a:ext cx="245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63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Tensor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definition		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Multi-</a:t>
            </a:r>
            <a:r>
              <a:rPr lang="en-US" altLang="zh-CN" sz="3200" dirty="0" smtClean="0">
                <a:solidFill>
                  <a:schemeClr val="tx1"/>
                </a:solidFill>
              </a:rPr>
              <a:t>way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array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bg2">
                    <a:lumMod val="90000"/>
                  </a:schemeClr>
                </a:solidFill>
              </a:rPr>
              <a:t>Multi-linear</a:t>
            </a:r>
            <a:r>
              <a:rPr lang="zh-CN" altLang="en-US" sz="32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bg2">
                    <a:lumMod val="90000"/>
                  </a:schemeClr>
                </a:solidFill>
              </a:rPr>
              <a:t>mapping</a:t>
            </a:r>
            <a:endParaRPr lang="en-US" altLang="zh-CN" sz="32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Preliminaries on Tensor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158883" y="4257065"/>
            <a:ext cx="2147263" cy="2834323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057" y="5752282"/>
            <a:ext cx="393700" cy="279400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855" y="5214556"/>
            <a:ext cx="457200" cy="241300"/>
          </a:xfrm>
          <a:prstGeom prst="rect">
            <a:avLst/>
          </a:prstGeom>
        </p:spPr>
      </p:pic>
      <p:pic>
        <p:nvPicPr>
          <p:cNvPr id="14" name="图片 13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707" y="4795941"/>
            <a:ext cx="457200" cy="241300"/>
          </a:xfrm>
          <a:prstGeom prst="rect">
            <a:avLst/>
          </a:prstGeom>
        </p:spPr>
      </p:pic>
      <p:pic>
        <p:nvPicPr>
          <p:cNvPr id="19" name="图片 18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574" y="4257065"/>
            <a:ext cx="457200" cy="2413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22" y="7661696"/>
            <a:ext cx="6680200" cy="4064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9" y="8548104"/>
            <a:ext cx="914400" cy="381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0526" y="8445040"/>
            <a:ext cx="3137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matrix</a:t>
            </a:r>
            <a:endParaRPr lang="zh-CN" altLang="en-US" sz="2800" dirty="0"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663302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平行四边形 48"/>
          <p:cNvSpPr/>
          <p:nvPr/>
        </p:nvSpPr>
        <p:spPr>
          <a:xfrm>
            <a:off x="4739753" y="3596851"/>
            <a:ext cx="2235372" cy="891035"/>
          </a:xfrm>
          <a:prstGeom prst="parallelogram">
            <a:avLst>
              <a:gd name="adj" fmla="val 9664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Shape 109"/>
          <p:cNvSpPr/>
          <p:nvPr/>
        </p:nvSpPr>
        <p:spPr>
          <a:xfrm rot="16200000">
            <a:off x="2111620" y="4734722"/>
            <a:ext cx="853660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Preliminaries on Tensor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4163421" y="4875413"/>
            <a:ext cx="2147263" cy="2834323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28743" y="3644854"/>
            <a:ext cx="5899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V</a:t>
            </a:r>
            <a:r>
              <a:rPr lang="en-US" altLang="zh-CN" baseline="-250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3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07317" y="5551289"/>
            <a:ext cx="58287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V</a:t>
            </a:r>
            <a:r>
              <a:rPr lang="en-US" altLang="zh-CN" baseline="-250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1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35" name="Shape 109"/>
          <p:cNvSpPr/>
          <p:nvPr/>
        </p:nvSpPr>
        <p:spPr>
          <a:xfrm>
            <a:off x="6730715" y="5449913"/>
            <a:ext cx="957731" cy="168532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2579135" y="6671783"/>
            <a:ext cx="976886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/>
          <p:cNvCxnSpPr/>
          <p:nvPr/>
        </p:nvCxnSpPr>
        <p:spPr>
          <a:xfrm flipH="1">
            <a:off x="6730715" y="7390742"/>
            <a:ext cx="699456" cy="0"/>
          </a:xfrm>
          <a:prstGeom prst="straightConnector1">
            <a:avLst/>
          </a:prstGeom>
          <a:noFill/>
          <a:ln w="57150" cap="flat" cmpd="sng">
            <a:solidFill>
              <a:srgbClr val="00009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线箭头连接符 50"/>
          <p:cNvCxnSpPr/>
          <p:nvPr/>
        </p:nvCxnSpPr>
        <p:spPr>
          <a:xfrm flipH="1">
            <a:off x="6511894" y="3831296"/>
            <a:ext cx="699456" cy="723743"/>
          </a:xfrm>
          <a:prstGeom prst="straightConnector1">
            <a:avLst/>
          </a:prstGeom>
          <a:noFill/>
          <a:ln w="57150" cap="flat" cmpd="sng">
            <a:solidFill>
              <a:srgbClr val="00808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6937763" y="5957572"/>
            <a:ext cx="5899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V</a:t>
            </a:r>
            <a:r>
              <a:rPr lang="zh-CN" altLang="zh-CN" baseline="-250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2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5496" y="5493337"/>
            <a:ext cx="304800" cy="127000"/>
          </a:xfrm>
          <a:prstGeom prst="rect">
            <a:avLst/>
          </a:prstGeom>
        </p:spPr>
      </p:pic>
      <p:sp>
        <p:nvSpPr>
          <p:cNvPr id="11" name="立方体 10"/>
          <p:cNvSpPr/>
          <p:nvPr/>
        </p:nvSpPr>
        <p:spPr>
          <a:xfrm>
            <a:off x="9808100" y="4828363"/>
            <a:ext cx="1895160" cy="1583948"/>
          </a:xfrm>
          <a:prstGeom prst="cube">
            <a:avLst>
              <a:gd name="adj" fmla="val 44735"/>
            </a:avLst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Tensor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definition		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Multi-way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Multi-linear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mapping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</p:txBody>
      </p:sp>
      <p:pic>
        <p:nvPicPr>
          <p:cNvPr id="26" name="图片 25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475" y="6230232"/>
            <a:ext cx="393700" cy="279400"/>
          </a:xfrm>
          <a:prstGeom prst="rect">
            <a:avLst/>
          </a:prstGeom>
        </p:spPr>
      </p:pic>
      <p:pic>
        <p:nvPicPr>
          <p:cNvPr id="4" name="图片 3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153" y="3657462"/>
            <a:ext cx="457200" cy="4064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0765" y="5574822"/>
            <a:ext cx="457200" cy="406400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971" y="4949762"/>
            <a:ext cx="457200" cy="406400"/>
          </a:xfrm>
          <a:prstGeom prst="rect">
            <a:avLst/>
          </a:prstGeom>
        </p:spPr>
      </p:pic>
      <p:pic>
        <p:nvPicPr>
          <p:cNvPr id="9" name="图片 8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30" y="5684214"/>
            <a:ext cx="457200" cy="406400"/>
          </a:xfrm>
          <a:prstGeom prst="rect">
            <a:avLst/>
          </a:prstGeom>
        </p:spPr>
      </p:pic>
      <p:pic>
        <p:nvPicPr>
          <p:cNvPr id="31" name="图片 3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2746" y="5739672"/>
            <a:ext cx="457200" cy="406400"/>
          </a:xfrm>
          <a:prstGeom prst="rect">
            <a:avLst/>
          </a:prstGeom>
        </p:spPr>
      </p:pic>
      <p:pic>
        <p:nvPicPr>
          <p:cNvPr id="32" name="图片 31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9946" y="4840370"/>
            <a:ext cx="457200" cy="406400"/>
          </a:xfrm>
          <a:prstGeom prst="rect">
            <a:avLst/>
          </a:prstGeom>
        </p:spPr>
      </p:pic>
      <p:pic>
        <p:nvPicPr>
          <p:cNvPr id="33" name="图片 32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665" y="5787694"/>
            <a:ext cx="457200" cy="241300"/>
          </a:xfrm>
          <a:prstGeom prst="rect">
            <a:avLst/>
          </a:prstGeom>
        </p:spPr>
      </p:pic>
      <p:pic>
        <p:nvPicPr>
          <p:cNvPr id="36" name="图片 35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909" y="5486301"/>
            <a:ext cx="457200" cy="241300"/>
          </a:xfrm>
          <a:prstGeom prst="rect">
            <a:avLst/>
          </a:prstGeom>
        </p:spPr>
      </p:pic>
      <p:pic>
        <p:nvPicPr>
          <p:cNvPr id="37" name="图片 36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466" y="4986499"/>
            <a:ext cx="457200" cy="2413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224927" y="8798273"/>
            <a:ext cx="4575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matrix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operator</a:t>
            </a:r>
            <a:endParaRPr lang="zh-CN" altLang="en-US" sz="280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99" y="7926700"/>
            <a:ext cx="2184400" cy="393700"/>
          </a:xfrm>
          <a:prstGeom prst="rect">
            <a:avLst/>
          </a:prstGeom>
        </p:spPr>
      </p:pic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80" y="8926362"/>
            <a:ext cx="3213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29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6"/>
          <p:cNvSpPr/>
          <p:nvPr/>
        </p:nvSpPr>
        <p:spPr>
          <a:xfrm>
            <a:off x="3040526" y="8445040"/>
            <a:ext cx="6351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matrix rank decomposition</a:t>
            </a:r>
            <a:endParaRPr lang="zh-CN" alt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35" name="Shape 25"/>
          <p:cNvSpPr>
            <a:spLocks noGrp="1"/>
          </p:cNvSpPr>
          <p:nvPr>
            <p:ph type="body" idx="1"/>
          </p:nvPr>
        </p:nvSpPr>
        <p:spPr>
          <a:xfrm>
            <a:off x="213592" y="754716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4A4F56"/>
                </a:solidFill>
              </a:rPr>
              <a:t>Tensor rank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decomposition (CP/PARAFAC)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Sum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r</a:t>
            </a:r>
            <a:r>
              <a:rPr lang="en-US" altLang="zh-CN" sz="3200" dirty="0" smtClean="0">
                <a:solidFill>
                  <a:schemeClr val="tx1"/>
                </a:solidFill>
              </a:rPr>
              <a:t>ank </a:t>
            </a:r>
            <a:r>
              <a:rPr lang="en-US" altLang="zh-CN" sz="3200" dirty="0">
                <a:solidFill>
                  <a:schemeClr val="tx1"/>
                </a:solidFill>
              </a:rPr>
              <a:t>one </a:t>
            </a:r>
            <a:r>
              <a:rPr lang="en-US" altLang="zh-CN" sz="3200" dirty="0" smtClean="0">
                <a:solidFill>
                  <a:schemeClr val="tx1"/>
                </a:solidFill>
              </a:rPr>
              <a:t>tensors</a:t>
            </a:r>
            <a:endParaRPr lang="en-US" altLang="zh-CN" sz="3200" dirty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Preliminaries on Tensor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48783" y="4754155"/>
            <a:ext cx="2147263" cy="2834323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09"/>
          <p:cNvSpPr/>
          <p:nvPr/>
        </p:nvSpPr>
        <p:spPr>
          <a:xfrm>
            <a:off x="4471850" y="527001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4817748" y="4693265"/>
            <a:ext cx="818882" cy="508029"/>
          </a:xfrm>
          <a:prstGeom prst="parallelogram">
            <a:avLst>
              <a:gd name="adj" fmla="val 9664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156" y="6029146"/>
            <a:ext cx="304800" cy="127000"/>
          </a:xfrm>
          <a:prstGeom prst="rect">
            <a:avLst/>
          </a:prstGeom>
        </p:spPr>
      </p:pic>
      <p:sp>
        <p:nvSpPr>
          <p:cNvPr id="13" name="Shape 109"/>
          <p:cNvSpPr/>
          <p:nvPr/>
        </p:nvSpPr>
        <p:spPr>
          <a:xfrm rot="16200000">
            <a:off x="5595525" y="4628437"/>
            <a:ext cx="345898" cy="162904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5" name="Shape 109"/>
          <p:cNvSpPr/>
          <p:nvPr/>
        </p:nvSpPr>
        <p:spPr>
          <a:xfrm>
            <a:off x="7252013" y="527001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6" name="Shape 109"/>
          <p:cNvSpPr/>
          <p:nvPr/>
        </p:nvSpPr>
        <p:spPr>
          <a:xfrm>
            <a:off x="7597911" y="5270010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7" name="Shape 109"/>
          <p:cNvSpPr/>
          <p:nvPr/>
        </p:nvSpPr>
        <p:spPr>
          <a:xfrm>
            <a:off x="7943809" y="5270010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8" name="Shape 109"/>
          <p:cNvSpPr/>
          <p:nvPr/>
        </p:nvSpPr>
        <p:spPr>
          <a:xfrm>
            <a:off x="8289707" y="5270010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2" name="Shape 109"/>
          <p:cNvSpPr/>
          <p:nvPr/>
        </p:nvSpPr>
        <p:spPr>
          <a:xfrm>
            <a:off x="9280038" y="5270010"/>
            <a:ext cx="345898" cy="168532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3" name="Shape 109"/>
          <p:cNvSpPr/>
          <p:nvPr/>
        </p:nvSpPr>
        <p:spPr>
          <a:xfrm>
            <a:off x="9625936" y="5270010"/>
            <a:ext cx="345898" cy="1685324"/>
          </a:xfrm>
          <a:prstGeom prst="rect">
            <a:avLst/>
          </a:prstGeom>
          <a:solidFill>
            <a:srgbClr val="004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6" name="Shape 109"/>
          <p:cNvSpPr/>
          <p:nvPr/>
        </p:nvSpPr>
        <p:spPr>
          <a:xfrm>
            <a:off x="9971834" y="5270010"/>
            <a:ext cx="345898" cy="168532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7" name="Shape 109"/>
          <p:cNvSpPr/>
          <p:nvPr/>
        </p:nvSpPr>
        <p:spPr>
          <a:xfrm>
            <a:off x="10317732" y="5270010"/>
            <a:ext cx="345898" cy="1685324"/>
          </a:xfrm>
          <a:prstGeom prst="rect">
            <a:avLst/>
          </a:prstGeom>
          <a:solidFill>
            <a:srgbClr val="008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8" name="Shape 109"/>
          <p:cNvSpPr/>
          <p:nvPr/>
        </p:nvSpPr>
        <p:spPr>
          <a:xfrm>
            <a:off x="11425290" y="5270009"/>
            <a:ext cx="345898" cy="1216449"/>
          </a:xfrm>
          <a:prstGeom prst="rect">
            <a:avLst/>
          </a:prstGeom>
          <a:solidFill>
            <a:srgbClr val="008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" name="Shape 109"/>
          <p:cNvSpPr/>
          <p:nvPr/>
        </p:nvSpPr>
        <p:spPr>
          <a:xfrm>
            <a:off x="11771188" y="5270009"/>
            <a:ext cx="345898" cy="121644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0" name="Shape 109"/>
          <p:cNvSpPr/>
          <p:nvPr/>
        </p:nvSpPr>
        <p:spPr>
          <a:xfrm>
            <a:off x="12117086" y="5270009"/>
            <a:ext cx="345898" cy="1216449"/>
          </a:xfrm>
          <a:prstGeom prst="rect">
            <a:avLst/>
          </a:prstGeom>
          <a:solidFill>
            <a:srgbClr val="80FF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1" name="Shape 109"/>
          <p:cNvSpPr/>
          <p:nvPr/>
        </p:nvSpPr>
        <p:spPr>
          <a:xfrm>
            <a:off x="12462984" y="5270009"/>
            <a:ext cx="345898" cy="1216449"/>
          </a:xfrm>
          <a:prstGeom prst="rect">
            <a:avLst/>
          </a:prstGeom>
          <a:solidFill>
            <a:srgbClr val="CCFF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32" name="图片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010" y="6025250"/>
            <a:ext cx="304800" cy="1270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53" y="5500774"/>
            <a:ext cx="622300" cy="13462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3210" y="3186754"/>
            <a:ext cx="10261600" cy="1346200"/>
          </a:xfrm>
          <a:prstGeom prst="rect">
            <a:avLst/>
          </a:prstGeom>
        </p:spPr>
      </p:pic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415" y="5761140"/>
            <a:ext cx="304800" cy="3175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954" y="5711646"/>
            <a:ext cx="304800" cy="317500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957" y="6249372"/>
            <a:ext cx="393700" cy="279400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" y="5711646"/>
            <a:ext cx="457200" cy="241300"/>
          </a:xfrm>
          <a:prstGeom prst="rect">
            <a:avLst/>
          </a:prstGeom>
        </p:spPr>
      </p:pic>
      <p:pic>
        <p:nvPicPr>
          <p:cNvPr id="14" name="图片 13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07" y="5293031"/>
            <a:ext cx="457200" cy="241300"/>
          </a:xfrm>
          <a:prstGeom prst="rect">
            <a:avLst/>
          </a:prstGeom>
        </p:spPr>
      </p:pic>
      <p:pic>
        <p:nvPicPr>
          <p:cNvPr id="19" name="图片 1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74" y="4754155"/>
            <a:ext cx="457200" cy="241300"/>
          </a:xfrm>
          <a:prstGeom prst="rect">
            <a:avLst/>
          </a:prstGeom>
        </p:spPr>
      </p:pic>
      <p:pic>
        <p:nvPicPr>
          <p:cNvPr id="49" name="图片 4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2808" y="6186547"/>
            <a:ext cx="457200" cy="241300"/>
          </a:xfrm>
          <a:prstGeom prst="rect">
            <a:avLst/>
          </a:prstGeom>
        </p:spPr>
      </p:pic>
      <p:pic>
        <p:nvPicPr>
          <p:cNvPr id="50" name="图片 49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235" y="6486458"/>
            <a:ext cx="457200" cy="241300"/>
          </a:xfrm>
          <a:prstGeom prst="rect">
            <a:avLst/>
          </a:prstGeom>
        </p:spPr>
      </p:pic>
      <p:pic>
        <p:nvPicPr>
          <p:cNvPr id="51" name="图片 5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210" y="6714034"/>
            <a:ext cx="457200" cy="241300"/>
          </a:xfrm>
          <a:prstGeom prst="rect">
            <a:avLst/>
          </a:prstGeom>
        </p:spPr>
      </p:pic>
      <p:pic>
        <p:nvPicPr>
          <p:cNvPr id="20" name="图片 19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3567" y="4725191"/>
            <a:ext cx="177800" cy="279400"/>
          </a:xfrm>
          <a:prstGeom prst="rect">
            <a:avLst/>
          </a:prstGeom>
        </p:spPr>
      </p:pic>
      <p:pic>
        <p:nvPicPr>
          <p:cNvPr id="52" name="图片 51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934" y="4719000"/>
            <a:ext cx="177800" cy="279400"/>
          </a:xfrm>
          <a:prstGeom prst="rect">
            <a:avLst/>
          </a:prstGeom>
        </p:spPr>
      </p:pic>
      <p:pic>
        <p:nvPicPr>
          <p:cNvPr id="53" name="图片 52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987" y="4719000"/>
            <a:ext cx="177800" cy="279400"/>
          </a:xfrm>
          <a:prstGeom prst="rect">
            <a:avLst/>
          </a:prstGeom>
        </p:spPr>
      </p:pic>
      <p:sp>
        <p:nvSpPr>
          <p:cNvPr id="48" name="圆角矩形标注 47"/>
          <p:cNvSpPr/>
          <p:nvPr/>
        </p:nvSpPr>
        <p:spPr>
          <a:xfrm>
            <a:off x="2936155" y="8213302"/>
            <a:ext cx="6184059" cy="998855"/>
          </a:xfrm>
          <a:prstGeom prst="wedgeRoundRectCallout">
            <a:avLst>
              <a:gd name="adj1" fmla="val -15018"/>
              <a:gd name="adj2" fmla="val -102890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6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b="1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r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ank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: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minimum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number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600" dirty="0">
              <a:solidFill>
                <a:schemeClr val="bg1"/>
              </a:solidFill>
              <a:latin typeface="Helvetica"/>
              <a:ea typeface="Helvetica"/>
              <a:cs typeface="Helvetica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summands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26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2600" dirty="0" smtClean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600" dirty="0">
                <a:solidFill>
                  <a:schemeClr val="bg1"/>
                </a:solidFill>
                <a:latin typeface="Helvetica"/>
                <a:ea typeface="Helvetica"/>
                <a:cs typeface="Helvetica"/>
              </a:rPr>
              <a:t>decomposition</a:t>
            </a:r>
            <a:endParaRPr lang="zh-CN" altLang="en-US" sz="2600" dirty="0">
              <a:solidFill>
                <a:schemeClr val="bg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35" y="2239761"/>
            <a:ext cx="4013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88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Preliminaries on Tensor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939845"/>
            <a:ext cx="12099664" cy="15593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accent5"/>
                </a:solidFill>
              </a:rPr>
              <a:t>Uniqueness of tensor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rank decomposition</a:t>
            </a: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6" y="3152132"/>
            <a:ext cx="11492760" cy="1148162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6" y="5760311"/>
            <a:ext cx="11341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04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realization: Basic Idea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161317" y="5946437"/>
            <a:ext cx="9677759" cy="1425058"/>
            <a:chOff x="2161317" y="5664239"/>
            <a:chExt cx="9677759" cy="1425058"/>
          </a:xfrm>
        </p:grpSpPr>
        <p:sp>
          <p:nvSpPr>
            <p:cNvPr id="27" name="圆角矩形标注 21"/>
            <p:cNvSpPr/>
            <p:nvPr/>
          </p:nvSpPr>
          <p:spPr>
            <a:xfrm>
              <a:off x="8937446" y="6567168"/>
              <a:ext cx="2901630" cy="522129"/>
            </a:xfrm>
            <a:prstGeom prst="wedgeRoundRectCallout">
              <a:avLst>
                <a:gd name="adj1" fmla="val -16219"/>
                <a:gd name="adj2" fmla="val -9690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ast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4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9" name="圆角矩形标注 21"/>
            <p:cNvSpPr/>
            <p:nvPr/>
          </p:nvSpPr>
          <p:spPr>
            <a:xfrm>
              <a:off x="4917379" y="6558436"/>
              <a:ext cx="3277820" cy="522129"/>
            </a:xfrm>
            <a:prstGeom prst="wedgeRoundRectCallout">
              <a:avLst>
                <a:gd name="adj1" fmla="val -9277"/>
                <a:gd name="adj2" fmla="val -88873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n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letters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future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4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58553" y="5684396"/>
              <a:ext cx="1310308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24242" y="5664239"/>
              <a:ext cx="1290149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圆角矩形标注 21"/>
            <p:cNvSpPr/>
            <p:nvPr/>
          </p:nvSpPr>
          <p:spPr>
            <a:xfrm>
              <a:off x="2161317" y="6558436"/>
              <a:ext cx="2144598" cy="522129"/>
            </a:xfrm>
            <a:prstGeom prst="wedgeRoundRectCallout">
              <a:avLst>
                <a:gd name="adj1" fmla="val -15561"/>
                <a:gd name="adj2" fmla="val -92657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urrent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letter</a:t>
              </a:r>
              <a:endParaRPr lang="en-US" altLang="zh-CN" sz="24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950407" y="5673857"/>
              <a:ext cx="1753796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351578" y="3515405"/>
            <a:ext cx="12075095" cy="3325229"/>
            <a:chOff x="351578" y="3515405"/>
            <a:chExt cx="12075095" cy="3325229"/>
          </a:xfrm>
        </p:grpSpPr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78" y="5723034"/>
              <a:ext cx="11887200" cy="11176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533674" y="3515405"/>
              <a:ext cx="118929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Conditional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independence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of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HMM  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Wingdings" panose="05000000000000000000" pitchFamily="2" charset="2"/>
                </a:rPr>
                <a:t>   Probabilities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Wingdings" panose="05000000000000000000" pitchFamily="2" charset="2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Wingdings" panose="05000000000000000000" pitchFamily="2" charset="2"/>
                </a:rPr>
                <a:t>in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Wingdings" panose="05000000000000000000" pitchFamily="2" charset="2"/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f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actorization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form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!</a:t>
              </a:r>
              <a:endPara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endParaRPr>
            </a:p>
          </p:txBody>
        </p:sp>
      </p:grp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16" y="1915360"/>
            <a:ext cx="2451100" cy="3810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48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098700"/>
            <a:ext cx="12506992" cy="876437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 dirty="0" smtClean="0">
                <a:solidFill>
                  <a:srgbClr val="4A4F56"/>
                </a:solidFill>
              </a:rPr>
              <a:t>The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random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process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is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specified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by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the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joint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distribution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rgbClr val="4A4F56"/>
                </a:solidFill>
              </a:rPr>
              <a:t>( Probabilities of strings of any length  N</a:t>
            </a:r>
            <a:r>
              <a:rPr lang="zh-CN" altLang="en-US" sz="3100" dirty="0" smtClean="0">
                <a:solidFill>
                  <a:srgbClr val="4A4F56"/>
                </a:solidFill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</a:rPr>
              <a:t>)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sz="3500" dirty="0">
              <a:solidFill>
                <a:srgbClr val="164F8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Definitions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4632770" y="1349037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6000" dirty="0">
                <a:solidFill>
                  <a:schemeClr val="bg1"/>
                </a:solidFill>
              </a:rPr>
              <a:t>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Shape 112"/>
          <p:cNvSpPr/>
          <p:nvPr/>
        </p:nvSpPr>
        <p:spPr>
          <a:xfrm>
            <a:off x="3977683" y="193543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285737" y="1938525"/>
            <a:ext cx="24514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</a:t>
            </a:r>
            <a:r>
              <a:rPr lang="en-US" altLang="zh-CN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andomness</a:t>
            </a:r>
            <a:endParaRPr lang="zh-CN" altLang="en-US" sz="30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8" name="Shape 112"/>
          <p:cNvSpPr/>
          <p:nvPr/>
        </p:nvSpPr>
        <p:spPr>
          <a:xfrm>
            <a:off x="6519580" y="195868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" name="矩形 8"/>
          <p:cNvSpPr/>
          <p:nvPr/>
        </p:nvSpPr>
        <p:spPr>
          <a:xfrm>
            <a:off x="7503794" y="1955288"/>
            <a:ext cx="47179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Observed</a:t>
            </a:r>
            <a:r>
              <a:rPr lang="zh-CN" altLang="en-US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random</a:t>
            </a:r>
            <a:r>
              <a:rPr lang="zh-CN" altLang="en-US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process</a:t>
            </a:r>
            <a:endParaRPr lang="zh-CN" altLang="en-US" sz="300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7318" y="2688390"/>
            <a:ext cx="1752600" cy="4699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16" y="7149601"/>
            <a:ext cx="9144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445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 ( intuition ) 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33674" y="3515405"/>
            <a:ext cx="11892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Conditional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independence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  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  Probabilities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actorization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form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!</a:t>
            </a:r>
            <a:endParaRPr lang="zh-CN" altLang="en-US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120" y="6011305"/>
            <a:ext cx="4711700" cy="431800"/>
          </a:xfrm>
          <a:prstGeom prst="rect">
            <a:avLst/>
          </a:prstGeom>
        </p:spPr>
      </p:pic>
      <p:pic>
        <p:nvPicPr>
          <p:cNvPr id="37" name="图片 32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13" y="5096165"/>
            <a:ext cx="4329391" cy="5057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50899" y="4138311"/>
            <a:ext cx="10523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M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relates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model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parameters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via unique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factorization</a:t>
            </a:r>
          </a:p>
        </p:txBody>
      </p: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16" y="1915360"/>
            <a:ext cx="24511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0" y="6819301"/>
            <a:ext cx="6731000" cy="22987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9" y="6755801"/>
            <a:ext cx="477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3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 ( intuition ) 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33674" y="3515405"/>
            <a:ext cx="11892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Conditional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independence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  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   Probabilities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actorization</a:t>
            </a:r>
            <a:r>
              <a:rPr lang="zh-CN" altLang="en-US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form</a:t>
            </a:r>
            <a:r>
              <a:rPr lang="en-US" altLang="zh-CN" sz="28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!</a:t>
            </a:r>
            <a:endParaRPr lang="zh-CN" altLang="en-US" sz="28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120" y="6011305"/>
            <a:ext cx="4711700" cy="431800"/>
          </a:xfrm>
          <a:prstGeom prst="rect">
            <a:avLst/>
          </a:prstGeom>
        </p:spPr>
      </p:pic>
      <p:pic>
        <p:nvPicPr>
          <p:cNvPr id="37" name="图片 32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13" y="5096165"/>
            <a:ext cx="4329391" cy="5057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50899" y="4138311"/>
            <a:ext cx="10523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M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relates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model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parameters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via</a:t>
            </a:r>
            <a:r>
              <a:rPr lang="zh-CN" alt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unique tensor</a:t>
            </a:r>
            <a:r>
              <a:rPr lang="zh-CN" altLang="en-US" sz="28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factorization</a:t>
            </a:r>
          </a:p>
        </p:txBody>
      </p: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16" y="1915360"/>
            <a:ext cx="2451100" cy="381000"/>
          </a:xfrm>
          <a:prstGeom prst="rect">
            <a:avLst/>
          </a:prstGeom>
        </p:spPr>
      </p:pic>
      <p:sp>
        <p:nvSpPr>
          <p:cNvPr id="23" name="圆角矩形标注 22"/>
          <p:cNvSpPr/>
          <p:nvPr/>
        </p:nvSpPr>
        <p:spPr>
          <a:xfrm>
            <a:off x="3467132" y="7127916"/>
            <a:ext cx="6815851" cy="1203166"/>
          </a:xfrm>
          <a:prstGeom prst="wedgeRoundRectCallout">
            <a:avLst>
              <a:gd name="adj1" fmla="val -17175"/>
              <a:gd name="adj2" fmla="val -90101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tensor</a:t>
            </a:r>
            <a:r>
              <a:rPr lang="zh-CN" altLang="en-US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rank = k</a:t>
            </a:r>
            <a:r>
              <a:rPr lang="zh-CN" altLang="en-US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3200" dirty="0" smtClean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minimal</a:t>
            </a:r>
            <a:r>
              <a:rPr lang="zh-CN" altLang="en-US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order of HMM realization</a:t>
            </a:r>
            <a:endParaRPr lang="en-US" altLang="zh-CN" sz="32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19901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</a:t>
            </a:r>
            <a:r>
              <a:rPr lang="en-US" altLang="zh-CN" sz="5000" dirty="0" smtClean="0">
                <a:solidFill>
                  <a:srgbClr val="0070C0"/>
                </a:solidFill>
              </a:rPr>
              <a:t>imal 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two-step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42" name="Shape 109"/>
          <p:cNvSpPr/>
          <p:nvPr/>
        </p:nvSpPr>
        <p:spPr>
          <a:xfrm>
            <a:off x="4751149" y="235868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3" name="Shape 109"/>
          <p:cNvSpPr/>
          <p:nvPr/>
        </p:nvSpPr>
        <p:spPr>
          <a:xfrm>
            <a:off x="5097047" y="2358680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4" name="Shape 109"/>
          <p:cNvSpPr/>
          <p:nvPr/>
        </p:nvSpPr>
        <p:spPr>
          <a:xfrm>
            <a:off x="5442945" y="2358680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5" name="Shape 109"/>
          <p:cNvSpPr/>
          <p:nvPr/>
        </p:nvSpPr>
        <p:spPr>
          <a:xfrm>
            <a:off x="5788843" y="2358680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6" name="Shape 109"/>
          <p:cNvSpPr/>
          <p:nvPr/>
        </p:nvSpPr>
        <p:spPr>
          <a:xfrm>
            <a:off x="6779174" y="2358680"/>
            <a:ext cx="345898" cy="2318468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7" name="Shape 109"/>
          <p:cNvSpPr/>
          <p:nvPr/>
        </p:nvSpPr>
        <p:spPr>
          <a:xfrm>
            <a:off x="7125072" y="2358680"/>
            <a:ext cx="345898" cy="2318468"/>
          </a:xfrm>
          <a:prstGeom prst="rect">
            <a:avLst/>
          </a:prstGeom>
          <a:solidFill>
            <a:srgbClr val="004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8" name="Shape 109"/>
          <p:cNvSpPr/>
          <p:nvPr/>
        </p:nvSpPr>
        <p:spPr>
          <a:xfrm>
            <a:off x="7470970" y="2358680"/>
            <a:ext cx="345898" cy="2318468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9" name="Shape 109"/>
          <p:cNvSpPr/>
          <p:nvPr/>
        </p:nvSpPr>
        <p:spPr>
          <a:xfrm>
            <a:off x="7816868" y="2358680"/>
            <a:ext cx="345898" cy="2318468"/>
          </a:xfrm>
          <a:prstGeom prst="rect">
            <a:avLst/>
          </a:prstGeom>
          <a:solidFill>
            <a:srgbClr val="008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0" name="Shape 109"/>
          <p:cNvSpPr/>
          <p:nvPr/>
        </p:nvSpPr>
        <p:spPr>
          <a:xfrm>
            <a:off x="8689970" y="2358680"/>
            <a:ext cx="345898" cy="1040662"/>
          </a:xfrm>
          <a:prstGeom prst="rect">
            <a:avLst/>
          </a:prstGeom>
          <a:solidFill>
            <a:srgbClr val="008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1" name="Shape 109"/>
          <p:cNvSpPr/>
          <p:nvPr/>
        </p:nvSpPr>
        <p:spPr>
          <a:xfrm>
            <a:off x="9035868" y="2358680"/>
            <a:ext cx="345898" cy="104066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2" name="Shape 109"/>
          <p:cNvSpPr/>
          <p:nvPr/>
        </p:nvSpPr>
        <p:spPr>
          <a:xfrm>
            <a:off x="9381766" y="2358680"/>
            <a:ext cx="345898" cy="1040662"/>
          </a:xfrm>
          <a:prstGeom prst="rect">
            <a:avLst/>
          </a:prstGeom>
          <a:solidFill>
            <a:srgbClr val="80FF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3" name="Shape 109"/>
          <p:cNvSpPr/>
          <p:nvPr/>
        </p:nvSpPr>
        <p:spPr>
          <a:xfrm>
            <a:off x="9727664" y="2358680"/>
            <a:ext cx="345898" cy="1040662"/>
          </a:xfrm>
          <a:prstGeom prst="rect">
            <a:avLst/>
          </a:prstGeom>
          <a:solidFill>
            <a:srgbClr val="CCFF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" name="立方体 1"/>
          <p:cNvSpPr/>
          <p:nvPr/>
        </p:nvSpPr>
        <p:spPr>
          <a:xfrm>
            <a:off x="718513" y="1764318"/>
            <a:ext cx="2975059" cy="2975059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Shape 109"/>
          <p:cNvSpPr/>
          <p:nvPr/>
        </p:nvSpPr>
        <p:spPr>
          <a:xfrm>
            <a:off x="3863522" y="679243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Helvetica"/>
                <a:cs typeface="Helvetica"/>
              </a:rPr>
              <a:t>Tensor</a:t>
            </a:r>
            <a:r>
              <a:rPr lang="zh-CN" alt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altLang="zh-CN" sz="3000" dirty="0" err="1" smtClean="0">
                <a:solidFill>
                  <a:schemeClr val="bg1"/>
                </a:solidFill>
                <a:latin typeface="Helvetica"/>
                <a:cs typeface="Helvetica"/>
              </a:rPr>
              <a:t>decomp</a:t>
            </a:r>
            <a:endParaRPr sz="3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472" y="7414533"/>
            <a:ext cx="469900" cy="317500"/>
          </a:xfrm>
          <a:prstGeom prst="rect">
            <a:avLst/>
          </a:prstGeom>
        </p:spPr>
      </p:pic>
      <p:sp>
        <p:nvSpPr>
          <p:cNvPr id="61" name="Shape 112"/>
          <p:cNvSpPr/>
          <p:nvPr/>
        </p:nvSpPr>
        <p:spPr>
          <a:xfrm>
            <a:off x="1360273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" name="Shape 112"/>
          <p:cNvSpPr/>
          <p:nvPr/>
        </p:nvSpPr>
        <p:spPr>
          <a:xfrm>
            <a:off x="9215673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3" name="Shape 109"/>
          <p:cNvSpPr/>
          <p:nvPr/>
        </p:nvSpPr>
        <p:spPr>
          <a:xfrm>
            <a:off x="7037589" y="678176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Helvetica"/>
                <a:cs typeface="Helvetica"/>
              </a:rPr>
              <a:t>Linear</a:t>
            </a:r>
            <a:r>
              <a:rPr lang="zh-CN" alt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endParaRPr lang="en-US" altLang="zh-CN" sz="30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inversion</a:t>
            </a:r>
            <a:endParaRPr sz="3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66" name="Shape 112"/>
          <p:cNvSpPr/>
          <p:nvPr/>
        </p:nvSpPr>
        <p:spPr>
          <a:xfrm>
            <a:off x="6065848" y="7363733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222" y="8125931"/>
            <a:ext cx="1219200" cy="355600"/>
          </a:xfrm>
          <a:prstGeom prst="rect">
            <a:avLst/>
          </a:prstGeom>
        </p:spPr>
      </p:pic>
      <p:pic>
        <p:nvPicPr>
          <p:cNvPr id="79" name="图片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3562" y="7414533"/>
            <a:ext cx="2667000" cy="4445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5491" y="3065751"/>
            <a:ext cx="626593" cy="367313"/>
          </a:xfrm>
          <a:prstGeom prst="rect">
            <a:avLst/>
          </a:prstGeom>
        </p:spPr>
      </p:pic>
      <p:pic>
        <p:nvPicPr>
          <p:cNvPr id="7" name="图片 6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663" y="2978171"/>
            <a:ext cx="1089253" cy="513505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625" y="3102237"/>
            <a:ext cx="607041" cy="252934"/>
          </a:xfrm>
          <a:prstGeom prst="rect">
            <a:avLst/>
          </a:prstGeom>
        </p:spPr>
      </p:pic>
      <p:pic>
        <p:nvPicPr>
          <p:cNvPr id="9" name="图片 8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974" y="2475573"/>
            <a:ext cx="489407" cy="509799"/>
          </a:xfrm>
          <a:prstGeom prst="rect">
            <a:avLst/>
          </a:prstGeom>
        </p:spPr>
      </p:pic>
      <p:pic>
        <p:nvPicPr>
          <p:cNvPr id="80" name="图片 79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04" y="2451673"/>
            <a:ext cx="489407" cy="509799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75" y="2988099"/>
            <a:ext cx="444500" cy="342900"/>
          </a:xfrm>
          <a:prstGeom prst="rect">
            <a:avLst/>
          </a:prstGeom>
        </p:spPr>
      </p:pic>
      <p:pic>
        <p:nvPicPr>
          <p:cNvPr id="81" name="图片 80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82" y="2610376"/>
            <a:ext cx="444500" cy="342900"/>
          </a:xfrm>
          <a:prstGeom prst="rect">
            <a:avLst/>
          </a:prstGeom>
        </p:spPr>
      </p:pic>
      <p:pic>
        <p:nvPicPr>
          <p:cNvPr id="12" name="图片 11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17" y="1862003"/>
            <a:ext cx="228600" cy="330200"/>
          </a:xfrm>
          <a:prstGeom prst="rect">
            <a:avLst/>
          </a:prstGeom>
        </p:spPr>
      </p:pic>
      <p:pic>
        <p:nvPicPr>
          <p:cNvPr id="82" name="图片 81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773" y="4058718"/>
            <a:ext cx="444500" cy="342900"/>
          </a:xfrm>
          <a:prstGeom prst="rect">
            <a:avLst/>
          </a:prstGeom>
        </p:spPr>
      </p:pic>
      <p:pic>
        <p:nvPicPr>
          <p:cNvPr id="83" name="图片 82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250" y="4058718"/>
            <a:ext cx="444500" cy="342900"/>
          </a:xfrm>
          <a:prstGeom prst="rect">
            <a:avLst/>
          </a:prstGeom>
        </p:spPr>
      </p:pic>
      <p:pic>
        <p:nvPicPr>
          <p:cNvPr id="84" name="图片 83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963" y="3190071"/>
            <a:ext cx="228600" cy="330200"/>
          </a:xfrm>
          <a:prstGeom prst="rect">
            <a:avLst/>
          </a:prstGeom>
        </p:spPr>
      </p:pic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995" y="1848499"/>
            <a:ext cx="215900" cy="330200"/>
          </a:xfrm>
          <a:prstGeom prst="rect">
            <a:avLst/>
          </a:prstGeom>
        </p:spPr>
      </p:pic>
      <p:pic>
        <p:nvPicPr>
          <p:cNvPr id="85" name="图片 84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20" y="1848499"/>
            <a:ext cx="215900" cy="330200"/>
          </a:xfrm>
          <a:prstGeom prst="rect">
            <a:avLst/>
          </a:prstGeom>
        </p:spPr>
      </p:pic>
      <p:pic>
        <p:nvPicPr>
          <p:cNvPr id="86" name="图片 85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866" y="1848499"/>
            <a:ext cx="215900" cy="330200"/>
          </a:xfrm>
          <a:prstGeom prst="rect">
            <a:avLst/>
          </a:prstGeom>
        </p:spPr>
      </p:pic>
      <p:pic>
        <p:nvPicPr>
          <p:cNvPr id="89" name="图片 88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480" y="3410975"/>
            <a:ext cx="473490" cy="336025"/>
          </a:xfrm>
          <a:prstGeom prst="rect">
            <a:avLst/>
          </a:prstGeom>
        </p:spPr>
      </p:pic>
      <p:pic>
        <p:nvPicPr>
          <p:cNvPr id="15" name="图片 14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288" y="3268436"/>
            <a:ext cx="406400" cy="457200"/>
          </a:xfrm>
          <a:prstGeom prst="rect">
            <a:avLst/>
          </a:prstGeom>
        </p:spPr>
      </p:pic>
      <p:pic>
        <p:nvPicPr>
          <p:cNvPr id="16" name="图片 15" descr="latex-image-1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887" y="3254761"/>
            <a:ext cx="457200" cy="406400"/>
          </a:xfrm>
          <a:prstGeom prst="rect">
            <a:avLst/>
          </a:prstGeom>
        </p:spPr>
      </p:pic>
      <p:pic>
        <p:nvPicPr>
          <p:cNvPr id="17" name="图片 16" descr="latex-image-1.ti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206" y="2623730"/>
            <a:ext cx="457200" cy="45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1201" y="5494266"/>
            <a:ext cx="5649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Two-step realization algorithm</a:t>
            </a:r>
            <a:endParaRPr lang="en-US" sz="3200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30101" y="6230160"/>
            <a:ext cx="5453478" cy="2872581"/>
          </a:xfrm>
          <a:prstGeom prst="rect">
            <a:avLst/>
          </a:prstGeom>
          <a:noFill/>
          <a:ln w="57150" cap="flat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7" name="图片 56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72" y="7363733"/>
            <a:ext cx="736600" cy="368300"/>
          </a:xfrm>
          <a:prstGeom prst="rect">
            <a:avLst/>
          </a:prstGeom>
        </p:spPr>
      </p:pic>
      <p:sp>
        <p:nvSpPr>
          <p:cNvPr id="58" name="Shape 112"/>
          <p:cNvSpPr/>
          <p:nvPr/>
        </p:nvSpPr>
        <p:spPr>
          <a:xfrm>
            <a:off x="2837920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3998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25"/>
          <p:cNvSpPr>
            <a:spLocks noGrp="1"/>
          </p:cNvSpPr>
          <p:nvPr>
            <p:ph type="body" idx="1"/>
          </p:nvPr>
        </p:nvSpPr>
        <p:spPr>
          <a:xfrm>
            <a:off x="213592" y="4507949"/>
            <a:ext cx="12099664" cy="43091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C82506"/>
                </a:solidFill>
              </a:rPr>
              <a:t>A</a:t>
            </a:r>
            <a:r>
              <a:rPr lang="en-US" altLang="zh-CN" sz="3600" dirty="0" smtClean="0">
                <a:solidFill>
                  <a:srgbClr val="C82506"/>
                </a:solidFill>
              </a:rPr>
              <a:t>lgorithms: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invert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(1)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(2)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2"/>
                </a:solidFill>
              </a:rPr>
              <a:t>When can we have efficient realization algorithms?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2"/>
                </a:solidFill>
              </a:rPr>
              <a:t>Are the algorithms robust?</a:t>
            </a:r>
            <a:endParaRPr lang="en-US" altLang="zh-CN" sz="2800" dirty="0" smtClean="0">
              <a:solidFill>
                <a:schemeClr val="accent1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15" name="Shape 25"/>
          <p:cNvSpPr txBox="1">
            <a:spLocks/>
          </p:cNvSpPr>
          <p:nvPr/>
        </p:nvSpPr>
        <p:spPr>
          <a:xfrm>
            <a:off x="213591" y="3048235"/>
            <a:ext cx="13346838" cy="218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r>
              <a:rPr lang="en-US" sz="3600" dirty="0" err="1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Identifiability</a:t>
            </a:r>
            <a:r>
              <a:rPr lang="en-US" altLang="zh-CN" sz="3600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:</a:t>
            </a:r>
            <a:r>
              <a:rPr lang="en-US" sz="3600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3600" dirty="0" smtClean="0">
                <a:latin typeface="Helvetica"/>
                <a:ea typeface="Helvetica"/>
                <a:cs typeface="Helvetica"/>
              </a:rPr>
              <a:t>if (1) (2) are </a:t>
            </a:r>
            <a:r>
              <a:rPr lang="en-US" sz="3600" dirty="0" err="1" smtClean="0">
                <a:latin typeface="Helvetica"/>
                <a:ea typeface="Helvetica"/>
                <a:cs typeface="Helvetica"/>
              </a:rPr>
              <a:t>bijective</a:t>
            </a:r>
            <a:r>
              <a:rPr lang="en-US" sz="3600" dirty="0" smtClean="0">
                <a:latin typeface="Helvetica"/>
                <a:ea typeface="Helvetica"/>
                <a:cs typeface="Helvetica"/>
              </a:rPr>
              <a:t> mappings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minimal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identifiable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from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?</a:t>
            </a: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22" name="图片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7459" y="4285382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896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err="1" smtClean="0">
                <a:solidFill>
                  <a:srgbClr val="0070C0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20786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1755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Proposition</a:t>
            </a:r>
            <a:r>
              <a:rPr lang="zh-CN" altLang="en-US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2: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invertability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(1)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53" y="4182543"/>
            <a:ext cx="7429500" cy="393700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5746368" y="4975372"/>
            <a:ext cx="6058670" cy="2497138"/>
            <a:chOff x="5746368" y="4975372"/>
            <a:chExt cx="6058670" cy="2497138"/>
          </a:xfrm>
        </p:grpSpPr>
        <p:sp>
          <p:nvSpPr>
            <p:cNvPr id="10" name="圆角矩形标注 9"/>
            <p:cNvSpPr/>
            <p:nvPr/>
          </p:nvSpPr>
          <p:spPr>
            <a:xfrm>
              <a:off x="5746368" y="4975372"/>
              <a:ext cx="6058670" cy="2497138"/>
            </a:xfrm>
            <a:prstGeom prst="wedgeRoundRectCallout">
              <a:avLst>
                <a:gd name="adj1" fmla="val -31133"/>
                <a:gd name="adj2" fmla="val -64251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图片 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152" y="5166734"/>
              <a:ext cx="4445000" cy="222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8788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err="1" smtClean="0">
                <a:solidFill>
                  <a:srgbClr val="0070C0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20786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1755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Proposition</a:t>
            </a:r>
            <a:r>
              <a:rPr lang="zh-CN" altLang="en-US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2: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invertability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(1)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53" y="4182543"/>
            <a:ext cx="7429500" cy="3937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0270" y="5511951"/>
            <a:ext cx="126060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Condition satisfied if rank(A) = rank(B) = k (since </a:t>
            </a:r>
            <a:r>
              <a:rPr lang="en-US" altLang="zh-CN" sz="3200" dirty="0" err="1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krank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(O)&gt;2)</a:t>
            </a:r>
            <a:endParaRPr lang="en-US" altLang="zh-CN" sz="32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Increasing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 = 2n+1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can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boost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A,B</a:t>
            </a:r>
          </a:p>
          <a:p>
            <a:pPr marL="457200" indent="-457200">
              <a:buFont typeface="Wingdings" charset="2"/>
              <a:buChar char="ü"/>
            </a:pPr>
            <a:endParaRPr lang="en-US" altLang="zh-CN" sz="3200" dirty="0" smtClean="0">
              <a:solidFill>
                <a:schemeClr val="accent5"/>
              </a:solidFill>
              <a:latin typeface="Helvetica"/>
              <a:ea typeface="Helvetica"/>
              <a:cs typeface="Helvetica"/>
            </a:endParaRPr>
          </a:p>
          <a:p>
            <a:pPr marL="457200" indent="-457200">
              <a:buFont typeface="Wingdings" charset="2"/>
              <a:buChar char="ü"/>
            </a:pPr>
            <a:endParaRPr lang="en-US" altLang="zh-CN" sz="3200" dirty="0" smtClean="0">
              <a:solidFill>
                <a:schemeClr val="accent5"/>
              </a:solidFill>
              <a:latin typeface="Helvetica"/>
              <a:ea typeface="Helvetica"/>
              <a:cs typeface="Helvetica"/>
            </a:endParaRPr>
          </a:p>
          <a:p>
            <a:pPr marL="457200" indent="-457200">
              <a:buFont typeface="Wingdings" charset="2"/>
              <a:buChar char="ü"/>
            </a:pPr>
            <a:endParaRPr lang="en-US" altLang="zh-CN" sz="3200" dirty="0">
              <a:solidFill>
                <a:schemeClr val="accent5"/>
              </a:solidFill>
              <a:latin typeface="Helvetica"/>
              <a:ea typeface="Helvetica"/>
              <a:cs typeface="Helvetica"/>
            </a:endParaRPr>
          </a:p>
          <a:p>
            <a:pPr marL="457200" indent="-457200">
              <a:buFont typeface="Wingdings" charset="2"/>
              <a:buChar char="ü"/>
            </a:pPr>
            <a:endParaRPr lang="en-US" altLang="zh-CN" sz="3200" dirty="0" smtClean="0">
              <a:solidFill>
                <a:schemeClr val="accent5"/>
              </a:solidFill>
              <a:latin typeface="Helvetica"/>
              <a:ea typeface="Helvetica"/>
              <a:cs typeface="Helvetica"/>
            </a:endParaRPr>
          </a:p>
          <a:p>
            <a:endParaRPr lang="en-US" altLang="zh-CN" sz="3200" dirty="0" smtClean="0">
              <a:solidFill>
                <a:schemeClr val="accent5"/>
              </a:solidFill>
              <a:latin typeface="Helvetica"/>
              <a:ea typeface="Helvetica"/>
              <a:cs typeface="Helvetica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needs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be</a:t>
            </a:r>
            <a:r>
              <a:rPr lang="zh-CN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so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that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A,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B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column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k?</a:t>
            </a:r>
          </a:p>
        </p:txBody>
      </p:sp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26" y="6814880"/>
            <a:ext cx="7239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354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err="1" smtClean="0">
                <a:solidFill>
                  <a:srgbClr val="0070C0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20786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23466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Theorem: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invertability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(1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) and (2)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49" y="4038850"/>
            <a:ext cx="5359400" cy="520700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1463813" y="5956946"/>
            <a:ext cx="9945323" cy="2837656"/>
            <a:chOff x="3676889" y="6053981"/>
            <a:chExt cx="7886004" cy="2837656"/>
          </a:xfrm>
        </p:grpSpPr>
        <p:sp>
          <p:nvSpPr>
            <p:cNvPr id="19" name="圆角矩形标注 14"/>
            <p:cNvSpPr/>
            <p:nvPr/>
          </p:nvSpPr>
          <p:spPr>
            <a:xfrm>
              <a:off x="3676889" y="6053981"/>
              <a:ext cx="7886004" cy="2837656"/>
            </a:xfrm>
            <a:prstGeom prst="wedgeRoundRectCallout">
              <a:avLst>
                <a:gd name="adj1" fmla="val -21649"/>
                <a:gd name="adj2" fmla="val -44239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Excluding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measure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set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in the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parameter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space,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or all most all HMMs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Guarantees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that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 and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B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have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full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rank</a:t>
              </a:r>
            </a:p>
          </p:txBody>
        </p:sp>
        <p:pic>
          <p:nvPicPr>
            <p:cNvPr id="20" name="图片 19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73" y="7530110"/>
              <a:ext cx="2525103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21431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 (</a:t>
            </a:r>
            <a:r>
              <a:rPr lang="en-US" altLang="zh-CN" sz="5000" dirty="0" err="1" smtClean="0">
                <a:solidFill>
                  <a:srgbClr val="0070C0"/>
                </a:solidFill>
              </a:rPr>
              <a:t>Identifiability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0" y="3302000"/>
            <a:ext cx="13004800" cy="243390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710" y="2269118"/>
            <a:ext cx="11115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Theorem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: </a:t>
            </a:r>
            <a:r>
              <a:rPr lang="en-US" altLang="zh-CN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sufficient</a:t>
            </a:r>
            <a:r>
              <a:rPr lang="zh-CN" altLang="en-US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err="1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invertability</a:t>
            </a:r>
            <a:r>
              <a:rPr lang="en-US" altLang="zh-CN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(2)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748443" y="6334402"/>
            <a:ext cx="8910689" cy="2497138"/>
          </a:xfrm>
          <a:prstGeom prst="wedgeRoundRectCallout">
            <a:avLst>
              <a:gd name="adj1" fmla="val 16999"/>
              <a:gd name="adj2" fmla="val -92896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Inversions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are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solving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linear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equations</a:t>
            </a:r>
          </a:p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are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satisfied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two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classes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HMMs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which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we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efficient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algorithms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invert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(1)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3" y="3851475"/>
            <a:ext cx="6275814" cy="1264302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8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19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0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2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03343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algorithm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 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0" y="3302000"/>
            <a:ext cx="13004800" cy="412313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710" y="2269118"/>
            <a:ext cx="7866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Theorem</a:t>
            </a:r>
            <a:r>
              <a:rPr lang="zh-CN" altLang="zh-CN" b="1" dirty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2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: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algorithm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inverting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(2)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15" name="图片 14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19" y="3701220"/>
            <a:ext cx="11874618" cy="3247246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7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2" name="图片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3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782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HMM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algorithm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)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71632" y="1629798"/>
            <a:ext cx="11466528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accent5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</a:rPr>
              <a:t>Unique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tensor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decomposition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to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invert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rgbClr val="C82506"/>
                </a:solidFill>
              </a:rPr>
              <a:t>(1)</a:t>
            </a:r>
            <a:endParaRPr lang="en-US" altLang="zh-CN" sz="3100" dirty="0" smtClean="0">
              <a:solidFill>
                <a:srgbClr val="4A4F56"/>
              </a:solidFill>
              <a:sym typeface="Wingdings"/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>
                <a:solidFill>
                  <a:srgbClr val="4A4F56"/>
                </a:solidFill>
                <a:sym typeface="Wingdings"/>
              </a:rPr>
              <a:t>I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n general tensor decomposition is hard (ALS)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4A4F56"/>
                </a:solidFill>
              </a:rPr>
              <a:t>Easy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cases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if..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and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B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are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rank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                                  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Algorithm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2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C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is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rank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and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  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B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is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rank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and…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  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Algorithm</a:t>
            </a:r>
            <a:r>
              <a:rPr lang="zh-CN" altLang="en-US" sz="3100" dirty="0" smtClean="0">
                <a:solidFill>
                  <a:srgbClr val="C8250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C82506"/>
                </a:solidFill>
                <a:sym typeface="Wingdings"/>
              </a:rPr>
              <a:t>3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The two cases apply to</a:t>
            </a:r>
            <a:r>
              <a:rPr lang="zh-CN" altLang="en-US" sz="3100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i="1" dirty="0" smtClean="0">
                <a:solidFill>
                  <a:srgbClr val="4A4F56"/>
                </a:solidFill>
                <a:sym typeface="Wingdings"/>
              </a:rPr>
              <a:t>almost</a:t>
            </a:r>
            <a:r>
              <a:rPr lang="zh-CN" altLang="en-US" sz="3100" i="1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i="1" dirty="0" smtClean="0">
                <a:solidFill>
                  <a:srgbClr val="4A4F56"/>
                </a:solidFill>
                <a:sym typeface="Wingdings"/>
              </a:rPr>
              <a:t>all</a:t>
            </a:r>
            <a:r>
              <a:rPr lang="zh-CN" altLang="en-US" sz="3100" i="1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HMMs</a:t>
            </a:r>
            <a:r>
              <a:rPr lang="zh-CN" altLang="en-US" sz="3100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for</a:t>
            </a:r>
            <a:r>
              <a:rPr lang="zh-CN" altLang="en-US" sz="3100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large</a:t>
            </a:r>
            <a:r>
              <a:rPr lang="zh-CN" altLang="en-US" sz="3100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enough</a:t>
            </a:r>
            <a:r>
              <a:rPr lang="zh-CN" altLang="en-US" sz="3100" dirty="0" smtClean="0">
                <a:solidFill>
                  <a:srgbClr val="4A4F56"/>
                </a:solidFill>
                <a:sym typeface="Wingdings"/>
              </a:rPr>
              <a:t> </a:t>
            </a:r>
            <a:r>
              <a:rPr lang="en-US" altLang="zh-CN" sz="3100" dirty="0">
                <a:solidFill>
                  <a:srgbClr val="4A4F56"/>
                </a:solidFill>
                <a:sym typeface="Wingdings"/>
              </a:rPr>
              <a:t>N</a:t>
            </a:r>
            <a:endParaRPr lang="en-US" altLang="zh-CN" sz="3100" dirty="0" smtClean="0">
              <a:solidFill>
                <a:srgbClr val="4A4F56"/>
              </a:solidFill>
              <a:sym typeface="Wingdings"/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  <a:sym typeface="Wingdings"/>
            </a:endParaRPr>
          </a:p>
        </p:txBody>
      </p:sp>
      <p:pic>
        <p:nvPicPr>
          <p:cNvPr id="4" name="图片 3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474" y="6566911"/>
            <a:ext cx="252744" cy="26670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4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15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16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17" name="图片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07961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77544" y="1640297"/>
            <a:ext cx="12574309" cy="1694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chemeClr val="tx1"/>
                </a:solidFill>
              </a:rPr>
              <a:t>P</a:t>
            </a:r>
            <a:r>
              <a:rPr lang="en-US" altLang="zh-CN" sz="3500" dirty="0" smtClean="0">
                <a:solidFill>
                  <a:schemeClr val="tx1"/>
                </a:solidFill>
              </a:rPr>
              <a:t>rocess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is described by </a:t>
            </a:r>
            <a:endParaRPr lang="en-US" altLang="zh-CN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54490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Finite-State Stochastic Process</a:t>
            </a:r>
            <a:endParaRPr sz="5000" dirty="0">
              <a:solidFill>
                <a:srgbClr val="0070C0"/>
              </a:solidFill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59" y="3564579"/>
            <a:ext cx="7526480" cy="499442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42" y="3650157"/>
            <a:ext cx="571500" cy="292100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11" y="7331433"/>
            <a:ext cx="5232400" cy="4191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28" y="7331433"/>
            <a:ext cx="3009900" cy="419100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88" y="5331625"/>
            <a:ext cx="4241800" cy="1003300"/>
          </a:xfrm>
          <a:prstGeom prst="rect">
            <a:avLst/>
          </a:prstGeom>
        </p:spPr>
      </p:pic>
      <p:grpSp>
        <p:nvGrpSpPr>
          <p:cNvPr id="27" name="组 26"/>
          <p:cNvGrpSpPr/>
          <p:nvPr/>
        </p:nvGrpSpPr>
        <p:grpSpPr>
          <a:xfrm>
            <a:off x="1977529" y="5120356"/>
            <a:ext cx="10774324" cy="1395254"/>
            <a:chOff x="1977529" y="5120356"/>
            <a:chExt cx="10774324" cy="1395254"/>
          </a:xfrm>
        </p:grpSpPr>
        <p:grpSp>
          <p:nvGrpSpPr>
            <p:cNvPr id="12" name="Group 11"/>
            <p:cNvGrpSpPr/>
            <p:nvPr/>
          </p:nvGrpSpPr>
          <p:grpSpPr>
            <a:xfrm>
              <a:off x="1977529" y="5120356"/>
              <a:ext cx="10774324" cy="1395254"/>
              <a:chOff x="1977529" y="5120356"/>
              <a:chExt cx="10774324" cy="1395254"/>
            </a:xfrm>
          </p:grpSpPr>
          <p:sp>
            <p:nvSpPr>
              <p:cNvPr id="21" name="圆角矩形标注 21"/>
              <p:cNvSpPr/>
              <p:nvPr/>
            </p:nvSpPr>
            <p:spPr>
              <a:xfrm>
                <a:off x="7933204" y="5259213"/>
                <a:ext cx="4818649" cy="964803"/>
              </a:xfrm>
              <a:prstGeom prst="wedgeRoundRectCallout">
                <a:avLst>
                  <a:gd name="adj1" fmla="val -59702"/>
                  <a:gd name="adj2" fmla="val -2985"/>
                  <a:gd name="adj3" fmla="val 1666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State</a:t>
                </a:r>
                <a:r>
                  <a:rPr lang="zh-CN" altLang="en-US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has</a:t>
                </a:r>
                <a:r>
                  <a:rPr lang="zh-CN" altLang="en-US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no</a:t>
                </a:r>
                <a:r>
                  <a:rPr lang="zh-CN" altLang="en-US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physical meaning</a:t>
                </a:r>
                <a:r>
                  <a:rPr lang="zh-CN" altLang="en-US" sz="25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endPara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endParaRPr>
              </a:p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endParaRPr lang="en-US" altLang="zh-CN" sz="25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endParaRPr>
              </a:p>
            </p:txBody>
          </p:sp>
          <p:sp>
            <p:nvSpPr>
              <p:cNvPr id="23" name="矩形 9"/>
              <p:cNvSpPr/>
              <p:nvPr/>
            </p:nvSpPr>
            <p:spPr>
              <a:xfrm>
                <a:off x="1977529" y="5120356"/>
                <a:ext cx="5310482" cy="1395254"/>
              </a:xfrm>
              <a:prstGeom prst="rect">
                <a:avLst/>
              </a:prstGeom>
              <a:noFill/>
              <a:ln w="28575" cmpd="sng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2800" dirty="0">
                  <a:solidFill>
                    <a:srgbClr val="FFFFFF"/>
                  </a:solidFill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</p:txBody>
          </p:sp>
        </p:grpSp>
        <p:pic>
          <p:nvPicPr>
            <p:cNvPr id="26" name="图片 2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39" y="5762217"/>
              <a:ext cx="1333500" cy="4572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430696" y="8647973"/>
            <a:ext cx="75954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Multi-Linear State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 Space Description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10352392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09"/>
          <p:cNvSpPr/>
          <p:nvPr/>
        </p:nvSpPr>
        <p:spPr>
          <a:xfrm>
            <a:off x="0" y="6483889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rgbClr val="0070C0"/>
                </a:solidFill>
              </a:rPr>
              <a:t>   </a:t>
            </a:r>
            <a:r>
              <a:rPr lang="en-US" sz="5000" dirty="0" smtClean="0">
                <a:solidFill>
                  <a:srgbClr val="0070C0"/>
                </a:solidFill>
              </a:rPr>
              <a:t>Decomposition By Projection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-598" y="1245623"/>
            <a:ext cx="13004800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立方体 1"/>
          <p:cNvSpPr/>
          <p:nvPr/>
        </p:nvSpPr>
        <p:spPr>
          <a:xfrm>
            <a:off x="1089252" y="2285069"/>
            <a:ext cx="2975059" cy="2975059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2" name="图片 1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14" y="3508850"/>
            <a:ext cx="444500" cy="342900"/>
          </a:xfrm>
          <a:prstGeom prst="rect">
            <a:avLst/>
          </a:prstGeom>
        </p:spPr>
      </p:pic>
      <p:pic>
        <p:nvPicPr>
          <p:cNvPr id="75" name="图片 8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321" y="3131127"/>
            <a:ext cx="444500" cy="342900"/>
          </a:xfrm>
          <a:prstGeom prst="rect">
            <a:avLst/>
          </a:prstGeom>
        </p:spPr>
      </p:pic>
      <p:pic>
        <p:nvPicPr>
          <p:cNvPr id="76" name="图片 11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256" y="2382754"/>
            <a:ext cx="228600" cy="330200"/>
          </a:xfrm>
          <a:prstGeom prst="rect">
            <a:avLst/>
          </a:prstGeom>
        </p:spPr>
      </p:pic>
      <p:pic>
        <p:nvPicPr>
          <p:cNvPr id="77" name="图片 88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219" y="3931726"/>
            <a:ext cx="473490" cy="3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286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800" dirty="0">
                <a:solidFill>
                  <a:srgbClr val="0070C0"/>
                </a:solidFill>
              </a:rPr>
              <a:t>Decomposition By </a:t>
            </a:r>
            <a:r>
              <a:rPr lang="en-US" sz="4800" dirty="0" smtClean="0">
                <a:solidFill>
                  <a:srgbClr val="0070C0"/>
                </a:solidFill>
              </a:rPr>
              <a:t>Projection</a:t>
            </a:r>
            <a:endParaRPr sz="4800" dirty="0">
              <a:solidFill>
                <a:srgbClr val="0070C0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483889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268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109"/>
          <p:cNvSpPr/>
          <p:nvPr/>
        </p:nvSpPr>
        <p:spPr>
          <a:xfrm>
            <a:off x="-1" y="6463732"/>
            <a:ext cx="13004801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>
                <a:solidFill>
                  <a:srgbClr val="0070C0"/>
                </a:solidFill>
              </a:rPr>
              <a:t>Decomposition By Projection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1" y="754784"/>
            <a:ext cx="13264901" cy="71801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dimension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 </a:t>
            </a:r>
            <a:r>
              <a:rPr lang="zh-CN" altLang="zh-CN" sz="3200" dirty="0">
                <a:solidFill>
                  <a:srgbClr val="53585F"/>
                </a:solidFill>
                <a:sym typeface="Wingdings"/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matrix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slices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</a:rPr>
              <a:t>S</a:t>
            </a:r>
            <a:r>
              <a:rPr lang="en-US" altLang="zh-CN" sz="3200" dirty="0" smtClean="0">
                <a:solidFill>
                  <a:srgbClr val="53585F"/>
                </a:solidFill>
              </a:rPr>
              <a:t>imultaneous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err="1" smtClean="0">
                <a:solidFill>
                  <a:srgbClr val="53585F"/>
                </a:solidFill>
              </a:rPr>
              <a:t>diagonalization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is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unique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almost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surely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sp>
        <p:nvSpPr>
          <p:cNvPr id="54" name="Shape 109"/>
          <p:cNvSpPr/>
          <p:nvPr/>
        </p:nvSpPr>
        <p:spPr>
          <a:xfrm>
            <a:off x="7277262" y="1478596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2" name="Shape 109"/>
          <p:cNvSpPr/>
          <p:nvPr/>
        </p:nvSpPr>
        <p:spPr>
          <a:xfrm>
            <a:off x="7623160" y="1478596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3" name="Shape 109"/>
          <p:cNvSpPr/>
          <p:nvPr/>
        </p:nvSpPr>
        <p:spPr>
          <a:xfrm>
            <a:off x="7969058" y="1478596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4" name="Shape 109"/>
          <p:cNvSpPr/>
          <p:nvPr/>
        </p:nvSpPr>
        <p:spPr>
          <a:xfrm>
            <a:off x="8314956" y="1478596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75" name="组 74"/>
          <p:cNvGrpSpPr/>
          <p:nvPr/>
        </p:nvGrpSpPr>
        <p:grpSpPr>
          <a:xfrm rot="5400000">
            <a:off x="10799802" y="995134"/>
            <a:ext cx="1383592" cy="2318468"/>
            <a:chOff x="9266211" y="1891973"/>
            <a:chExt cx="1383592" cy="2318468"/>
          </a:xfrm>
        </p:grpSpPr>
        <p:sp>
          <p:nvSpPr>
            <p:cNvPr id="76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7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9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0" name="Shape 109"/>
          <p:cNvSpPr/>
          <p:nvPr/>
        </p:nvSpPr>
        <p:spPr>
          <a:xfrm>
            <a:off x="8901876" y="1532406"/>
            <a:ext cx="1190710" cy="1143748"/>
          </a:xfrm>
          <a:prstGeom prst="rect">
            <a:avLst/>
          </a:prstGeom>
          <a:noFill/>
          <a:ln w="12700">
            <a:solidFill>
              <a:srgbClr val="00408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81" name="图片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2233836"/>
            <a:ext cx="304800" cy="127000"/>
          </a:xfrm>
          <a:prstGeom prst="rect">
            <a:avLst/>
          </a:prstGeom>
        </p:spPr>
      </p:pic>
      <p:sp>
        <p:nvSpPr>
          <p:cNvPr id="82" name="Shape 109"/>
          <p:cNvSpPr/>
          <p:nvPr/>
        </p:nvSpPr>
        <p:spPr>
          <a:xfrm>
            <a:off x="7271940" y="4044479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3" name="Shape 109"/>
          <p:cNvSpPr/>
          <p:nvPr/>
        </p:nvSpPr>
        <p:spPr>
          <a:xfrm>
            <a:off x="7617838" y="4044479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4" name="Shape 109"/>
          <p:cNvSpPr/>
          <p:nvPr/>
        </p:nvSpPr>
        <p:spPr>
          <a:xfrm>
            <a:off x="7963736" y="4044479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5" name="Shape 109"/>
          <p:cNvSpPr/>
          <p:nvPr/>
        </p:nvSpPr>
        <p:spPr>
          <a:xfrm>
            <a:off x="8309634" y="4044479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86" name="组 85"/>
          <p:cNvGrpSpPr/>
          <p:nvPr/>
        </p:nvGrpSpPr>
        <p:grpSpPr>
          <a:xfrm rot="5400000">
            <a:off x="10833556" y="3561017"/>
            <a:ext cx="1383592" cy="2318468"/>
            <a:chOff x="9266211" y="1891973"/>
            <a:chExt cx="1383592" cy="2318468"/>
          </a:xfrm>
        </p:grpSpPr>
        <p:sp>
          <p:nvSpPr>
            <p:cNvPr id="87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8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0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1" name="图片 9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4983101"/>
            <a:ext cx="304800" cy="127000"/>
          </a:xfrm>
          <a:prstGeom prst="rect">
            <a:avLst/>
          </a:prstGeom>
        </p:spPr>
      </p:pic>
      <p:cxnSp>
        <p:nvCxnSpPr>
          <p:cNvPr id="92" name="直线连接符 91"/>
          <p:cNvCxnSpPr/>
          <p:nvPr/>
        </p:nvCxnSpPr>
        <p:spPr>
          <a:xfrm>
            <a:off x="8901876" y="1532406"/>
            <a:ext cx="1190710" cy="114374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Shape 109"/>
          <p:cNvSpPr/>
          <p:nvPr/>
        </p:nvSpPr>
        <p:spPr>
          <a:xfrm>
            <a:off x="8882338" y="4108797"/>
            <a:ext cx="1190710" cy="1143748"/>
          </a:xfrm>
          <a:prstGeom prst="rect">
            <a:avLst/>
          </a:prstGeom>
          <a:noFill/>
          <a:ln w="12700">
            <a:solidFill>
              <a:srgbClr val="45A4FC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94" name="直线连接符 93"/>
          <p:cNvCxnSpPr/>
          <p:nvPr/>
        </p:nvCxnSpPr>
        <p:spPr>
          <a:xfrm>
            <a:off x="8882338" y="4108797"/>
            <a:ext cx="1190710" cy="1143748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5" name="图片 9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2035675"/>
            <a:ext cx="697018" cy="625529"/>
          </a:xfrm>
          <a:prstGeom prst="rect">
            <a:avLst/>
          </a:prstGeom>
        </p:spPr>
      </p:pic>
      <p:pic>
        <p:nvPicPr>
          <p:cNvPr id="96" name="图片 9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4675852"/>
            <a:ext cx="644752" cy="564158"/>
          </a:xfrm>
          <a:prstGeom prst="rect">
            <a:avLst/>
          </a:prstGeom>
        </p:spPr>
      </p:pic>
      <p:pic>
        <p:nvPicPr>
          <p:cNvPr id="97" name="图片 96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48" y="2032586"/>
            <a:ext cx="585572" cy="658769"/>
          </a:xfrm>
          <a:prstGeom prst="rect">
            <a:avLst/>
          </a:prstGeom>
        </p:spPr>
      </p:pic>
      <p:pic>
        <p:nvPicPr>
          <p:cNvPr id="98" name="图片 97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136" y="1819825"/>
            <a:ext cx="655492" cy="582660"/>
          </a:xfrm>
          <a:prstGeom prst="rect">
            <a:avLst/>
          </a:prstGeom>
        </p:spPr>
      </p:pic>
      <p:pic>
        <p:nvPicPr>
          <p:cNvPr id="99" name="图片 9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544" y="4588037"/>
            <a:ext cx="585572" cy="658769"/>
          </a:xfrm>
          <a:prstGeom prst="rect">
            <a:avLst/>
          </a:prstGeom>
        </p:spPr>
      </p:pic>
      <p:pic>
        <p:nvPicPr>
          <p:cNvPr id="100" name="图片 99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232" y="4375276"/>
            <a:ext cx="655492" cy="582660"/>
          </a:xfrm>
          <a:prstGeom prst="rect">
            <a:avLst/>
          </a:prstGeom>
        </p:spPr>
      </p:pic>
      <p:pic>
        <p:nvPicPr>
          <p:cNvPr id="101" name="图片 100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44" y="2175690"/>
            <a:ext cx="419100" cy="292100"/>
          </a:xfrm>
          <a:prstGeom prst="rect">
            <a:avLst/>
          </a:prstGeom>
        </p:spPr>
      </p:pic>
      <p:pic>
        <p:nvPicPr>
          <p:cNvPr id="102" name="图片 101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21" y="4754492"/>
            <a:ext cx="431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13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9"/>
          <p:cNvSpPr/>
          <p:nvPr/>
        </p:nvSpPr>
        <p:spPr>
          <a:xfrm>
            <a:off x="0" y="6463732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>
                <a:solidFill>
                  <a:srgbClr val="0070C0"/>
                </a:solidFill>
              </a:rPr>
              <a:t>Decomposition By Projection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dimension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172" y="7104456"/>
            <a:ext cx="10033000" cy="482600"/>
          </a:xfrm>
          <a:prstGeom prst="rect">
            <a:avLst/>
          </a:prstGeom>
        </p:spPr>
      </p:pic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pic>
        <p:nvPicPr>
          <p:cNvPr id="73" name="图片 72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409" y="7918584"/>
            <a:ext cx="9690100" cy="1003300"/>
          </a:xfrm>
          <a:prstGeom prst="rect">
            <a:avLst/>
          </a:prstGeom>
        </p:spPr>
      </p:pic>
      <p:pic>
        <p:nvPicPr>
          <p:cNvPr id="74" name="图片 73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596" y="9043047"/>
            <a:ext cx="4622800" cy="355600"/>
          </a:xfrm>
          <a:prstGeom prst="rect">
            <a:avLst/>
          </a:prstGeom>
        </p:spPr>
      </p:pic>
      <p:sp>
        <p:nvSpPr>
          <p:cNvPr id="53" name="Shape 109"/>
          <p:cNvSpPr/>
          <p:nvPr/>
        </p:nvSpPr>
        <p:spPr>
          <a:xfrm>
            <a:off x="7277262" y="1478596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4" name="Shape 109"/>
          <p:cNvSpPr/>
          <p:nvPr/>
        </p:nvSpPr>
        <p:spPr>
          <a:xfrm>
            <a:off x="7623160" y="1478596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2" name="Shape 109"/>
          <p:cNvSpPr/>
          <p:nvPr/>
        </p:nvSpPr>
        <p:spPr>
          <a:xfrm>
            <a:off x="7969058" y="1478596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5" name="Shape 109"/>
          <p:cNvSpPr/>
          <p:nvPr/>
        </p:nvSpPr>
        <p:spPr>
          <a:xfrm>
            <a:off x="8314956" y="1478596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76" name="组 75"/>
          <p:cNvGrpSpPr/>
          <p:nvPr/>
        </p:nvGrpSpPr>
        <p:grpSpPr>
          <a:xfrm rot="5400000">
            <a:off x="10799802" y="995134"/>
            <a:ext cx="1383592" cy="2318468"/>
            <a:chOff x="9266211" y="1891973"/>
            <a:chExt cx="1383592" cy="2318468"/>
          </a:xfrm>
        </p:grpSpPr>
        <p:sp>
          <p:nvSpPr>
            <p:cNvPr id="77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9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0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1" name="Shape 109"/>
          <p:cNvSpPr/>
          <p:nvPr/>
        </p:nvSpPr>
        <p:spPr>
          <a:xfrm>
            <a:off x="8901876" y="1532406"/>
            <a:ext cx="1190710" cy="1143748"/>
          </a:xfrm>
          <a:prstGeom prst="rect">
            <a:avLst/>
          </a:prstGeom>
          <a:noFill/>
          <a:ln w="12700">
            <a:solidFill>
              <a:srgbClr val="00408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82" name="图片 8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2233836"/>
            <a:ext cx="304800" cy="127000"/>
          </a:xfrm>
          <a:prstGeom prst="rect">
            <a:avLst/>
          </a:prstGeom>
        </p:spPr>
      </p:pic>
      <p:sp>
        <p:nvSpPr>
          <p:cNvPr id="83" name="Shape 109"/>
          <p:cNvSpPr/>
          <p:nvPr/>
        </p:nvSpPr>
        <p:spPr>
          <a:xfrm>
            <a:off x="7271940" y="4044479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4" name="Shape 109"/>
          <p:cNvSpPr/>
          <p:nvPr/>
        </p:nvSpPr>
        <p:spPr>
          <a:xfrm>
            <a:off x="7617838" y="4044479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5" name="Shape 109"/>
          <p:cNvSpPr/>
          <p:nvPr/>
        </p:nvSpPr>
        <p:spPr>
          <a:xfrm>
            <a:off x="7963736" y="4044479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6" name="Shape 109"/>
          <p:cNvSpPr/>
          <p:nvPr/>
        </p:nvSpPr>
        <p:spPr>
          <a:xfrm>
            <a:off x="8309634" y="4044479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87" name="组 86"/>
          <p:cNvGrpSpPr/>
          <p:nvPr/>
        </p:nvGrpSpPr>
        <p:grpSpPr>
          <a:xfrm rot="5400000">
            <a:off x="10833556" y="3561017"/>
            <a:ext cx="1383592" cy="2318468"/>
            <a:chOff x="9266211" y="1891973"/>
            <a:chExt cx="1383592" cy="2318468"/>
          </a:xfrm>
        </p:grpSpPr>
        <p:sp>
          <p:nvSpPr>
            <p:cNvPr id="88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0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1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2" name="图片 9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4983101"/>
            <a:ext cx="304800" cy="127000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>
            <a:off x="8901876" y="1532406"/>
            <a:ext cx="1190710" cy="114374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Shape 109"/>
          <p:cNvSpPr/>
          <p:nvPr/>
        </p:nvSpPr>
        <p:spPr>
          <a:xfrm>
            <a:off x="8882338" y="4108797"/>
            <a:ext cx="1190710" cy="1143748"/>
          </a:xfrm>
          <a:prstGeom prst="rect">
            <a:avLst/>
          </a:prstGeom>
          <a:noFill/>
          <a:ln w="12700">
            <a:solidFill>
              <a:srgbClr val="45A4FC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95" name="直线连接符 94"/>
          <p:cNvCxnSpPr/>
          <p:nvPr/>
        </p:nvCxnSpPr>
        <p:spPr>
          <a:xfrm>
            <a:off x="8882338" y="4108797"/>
            <a:ext cx="1190710" cy="1143748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6" name="图片 9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2035675"/>
            <a:ext cx="697018" cy="625529"/>
          </a:xfrm>
          <a:prstGeom prst="rect">
            <a:avLst/>
          </a:prstGeom>
        </p:spPr>
      </p:pic>
      <p:pic>
        <p:nvPicPr>
          <p:cNvPr id="97" name="图片 9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4675852"/>
            <a:ext cx="644752" cy="564158"/>
          </a:xfrm>
          <a:prstGeom prst="rect">
            <a:avLst/>
          </a:prstGeom>
        </p:spPr>
      </p:pic>
      <p:pic>
        <p:nvPicPr>
          <p:cNvPr id="98" name="图片 97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48" y="2032586"/>
            <a:ext cx="585572" cy="658769"/>
          </a:xfrm>
          <a:prstGeom prst="rect">
            <a:avLst/>
          </a:prstGeom>
        </p:spPr>
      </p:pic>
      <p:pic>
        <p:nvPicPr>
          <p:cNvPr id="99" name="图片 98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136" y="1819825"/>
            <a:ext cx="655492" cy="582660"/>
          </a:xfrm>
          <a:prstGeom prst="rect">
            <a:avLst/>
          </a:prstGeom>
        </p:spPr>
      </p:pic>
      <p:pic>
        <p:nvPicPr>
          <p:cNvPr id="100" name="图片 99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544" y="4588037"/>
            <a:ext cx="585572" cy="658769"/>
          </a:xfrm>
          <a:prstGeom prst="rect">
            <a:avLst/>
          </a:prstGeom>
        </p:spPr>
      </p:pic>
      <p:pic>
        <p:nvPicPr>
          <p:cNvPr id="101" name="图片 100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232" y="4375276"/>
            <a:ext cx="655492" cy="582660"/>
          </a:xfrm>
          <a:prstGeom prst="rect">
            <a:avLst/>
          </a:prstGeom>
        </p:spPr>
      </p:pic>
      <p:pic>
        <p:nvPicPr>
          <p:cNvPr id="102" name="图片 101" descr="latex-image-1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44" y="2175690"/>
            <a:ext cx="419100" cy="292100"/>
          </a:xfrm>
          <a:prstGeom prst="rect">
            <a:avLst/>
          </a:prstGeom>
        </p:spPr>
      </p:pic>
      <p:pic>
        <p:nvPicPr>
          <p:cNvPr id="103" name="图片 102" descr="latex-image-1.ti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21" y="4754492"/>
            <a:ext cx="431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74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9"/>
          <p:cNvSpPr/>
          <p:nvPr/>
        </p:nvSpPr>
        <p:spPr>
          <a:xfrm>
            <a:off x="0" y="6463732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400" dirty="0">
                <a:solidFill>
                  <a:srgbClr val="0070C0"/>
                </a:solidFill>
              </a:rPr>
              <a:t>Decomposition By Projection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dimension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172" y="7104456"/>
            <a:ext cx="10033000" cy="482600"/>
          </a:xfrm>
          <a:prstGeom prst="rect">
            <a:avLst/>
          </a:prstGeom>
        </p:spPr>
      </p:pic>
      <p:pic>
        <p:nvPicPr>
          <p:cNvPr id="73" name="图片 72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409" y="7918584"/>
            <a:ext cx="9690100" cy="1003300"/>
          </a:xfrm>
          <a:prstGeom prst="rect">
            <a:avLst/>
          </a:prstGeom>
        </p:spPr>
      </p:pic>
      <p:pic>
        <p:nvPicPr>
          <p:cNvPr id="74" name="图片 73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596" y="9043047"/>
            <a:ext cx="4622800" cy="355600"/>
          </a:xfrm>
          <a:prstGeom prst="rect">
            <a:avLst/>
          </a:prstGeom>
        </p:spPr>
      </p:pic>
      <p:sp>
        <p:nvSpPr>
          <p:cNvPr id="55" name="Shape 25"/>
          <p:cNvSpPr txBox="1">
            <a:spLocks/>
          </p:cNvSpPr>
          <p:nvPr/>
        </p:nvSpPr>
        <p:spPr>
          <a:xfrm>
            <a:off x="518392" y="2883254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Algorithm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c</a:t>
            </a:r>
            <a:r>
              <a:rPr 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orrectly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reveals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tensor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and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recover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A,B,C </a:t>
            </a:r>
            <a:r>
              <a:rPr 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If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true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3600" dirty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,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B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have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column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k</a:t>
            </a:r>
            <a:r>
              <a:rPr lang="zh-CN" altLang="en-US" sz="3600" dirty="0">
                <a:solidFill>
                  <a:schemeClr val="accent1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sz="3600" dirty="0">
              <a:solidFill>
                <a:schemeClr val="accent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58" name="图片 5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692436"/>
            <a:ext cx="3556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73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Algorithm </a:t>
            </a:r>
            <a:r>
              <a:rPr lang="en-US" altLang="zh-CN" sz="5000" dirty="0" smtClean="0">
                <a:solidFill>
                  <a:srgbClr val="0070C0"/>
                </a:solidFill>
              </a:rPr>
              <a:t>3</a:t>
            </a:r>
            <a:r>
              <a:rPr lang="en-US" sz="5000" dirty="0" smtClean="0">
                <a:solidFill>
                  <a:srgbClr val="0070C0"/>
                </a:solidFill>
              </a:rPr>
              <a:t> (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FOOBI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457721"/>
            <a:ext cx="13004799" cy="329587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5" name="立方体 44"/>
          <p:cNvSpPr/>
          <p:nvPr/>
        </p:nvSpPr>
        <p:spPr>
          <a:xfrm>
            <a:off x="320243" y="3828863"/>
            <a:ext cx="2238883" cy="2102155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6" name="图片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120" y="4879309"/>
            <a:ext cx="304800" cy="1270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9" y="4722360"/>
            <a:ext cx="508000" cy="406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025875" y="6692213"/>
            <a:ext cx="10326319" cy="2404330"/>
            <a:chOff x="2088000" y="6367569"/>
            <a:chExt cx="10326319" cy="2404330"/>
          </a:xfrm>
        </p:grpSpPr>
        <p:pic>
          <p:nvPicPr>
            <p:cNvPr id="16" name="图片 15" descr="latex-image-1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000" y="7857499"/>
              <a:ext cx="7874000" cy="914400"/>
            </a:xfrm>
            <a:prstGeom prst="rect">
              <a:avLst/>
            </a:prstGeom>
          </p:spPr>
        </p:pic>
        <p:sp>
          <p:nvSpPr>
            <p:cNvPr id="63" name="圆角矩形标注 62"/>
            <p:cNvSpPr/>
            <p:nvPr/>
          </p:nvSpPr>
          <p:spPr>
            <a:xfrm>
              <a:off x="7362325" y="6367569"/>
              <a:ext cx="5051994" cy="1543685"/>
            </a:xfrm>
            <a:prstGeom prst="wedgeRoundRectCallout">
              <a:avLst>
                <a:gd name="adj1" fmla="val -42609"/>
                <a:gd name="adj2" fmla="val 83172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Can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be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converted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to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olving linear equations and simultaneous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err="1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diagonalization</a:t>
              </a:r>
              <a:endParaRPr lang="en-US" altLang="zh-CN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55" name="Shape 25"/>
          <p:cNvSpPr>
            <a:spLocks noGrp="1"/>
          </p:cNvSpPr>
          <p:nvPr>
            <p:ph type="body" idx="1"/>
          </p:nvPr>
        </p:nvSpPr>
        <p:spPr>
          <a:xfrm>
            <a:off x="365992" y="2149048"/>
            <a:ext cx="12099664" cy="8995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Degenerate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case</a:t>
            </a:r>
            <a:r>
              <a:rPr lang="zh-CN" altLang="en-US" sz="3200" dirty="0">
                <a:solidFill>
                  <a:srgbClr val="53585F"/>
                </a:solidFill>
              </a:rPr>
              <a:t>: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Q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is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not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full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rank,</a:t>
            </a:r>
            <a:r>
              <a:rPr lang="zh-CN" altLang="en-US" sz="3200" dirty="0" smtClean="0">
                <a:solidFill>
                  <a:srgbClr val="53585F"/>
                </a:solidFill>
              </a:rPr>
              <a:t>  </a:t>
            </a:r>
            <a:r>
              <a:rPr lang="en-US" altLang="zh-CN" sz="3200" dirty="0" smtClean="0">
                <a:solidFill>
                  <a:srgbClr val="53585F"/>
                </a:solidFill>
              </a:rPr>
              <a:t>set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=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3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65992" y="2723163"/>
            <a:ext cx="12099664" cy="3214082"/>
            <a:chOff x="365992" y="2405663"/>
            <a:chExt cx="12099664" cy="3214082"/>
          </a:xfrm>
        </p:grpSpPr>
        <p:grpSp>
          <p:nvGrpSpPr>
            <p:cNvPr id="12" name="Group 11"/>
            <p:cNvGrpSpPr/>
            <p:nvPr/>
          </p:nvGrpSpPr>
          <p:grpSpPr>
            <a:xfrm>
              <a:off x="2898920" y="3418268"/>
              <a:ext cx="3126080" cy="2201477"/>
              <a:chOff x="2898920" y="3418268"/>
              <a:chExt cx="3126080" cy="2201477"/>
            </a:xfrm>
          </p:grpSpPr>
          <p:sp>
            <p:nvSpPr>
              <p:cNvPr id="6" name="立方体 5"/>
              <p:cNvSpPr/>
              <p:nvPr/>
            </p:nvSpPr>
            <p:spPr>
              <a:xfrm>
                <a:off x="3789672" y="4678107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CCFF6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3534276" y="4295537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80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立方体 52"/>
              <p:cNvSpPr/>
              <p:nvPr/>
            </p:nvSpPr>
            <p:spPr>
              <a:xfrm>
                <a:off x="3249561" y="3862249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00804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4" name="立方体 53"/>
              <p:cNvSpPr/>
              <p:nvPr/>
            </p:nvSpPr>
            <p:spPr>
              <a:xfrm>
                <a:off x="2898920" y="3418268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00808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41" name="图片 40" descr="latex-image-1.tif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98601" y="4370694"/>
                <a:ext cx="508000" cy="4064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365992" y="2405663"/>
              <a:ext cx="12099664" cy="899553"/>
              <a:chOff x="365992" y="2405663"/>
              <a:chExt cx="12099664" cy="899553"/>
            </a:xfrm>
          </p:grpSpPr>
          <p:sp>
            <p:nvSpPr>
              <p:cNvPr id="49" name="Shape 25"/>
              <p:cNvSpPr txBox="1">
                <a:spLocks/>
              </p:cNvSpPr>
              <p:nvPr/>
            </p:nvSpPr>
            <p:spPr>
              <a:xfrm>
                <a:off x="365992" y="2405663"/>
                <a:ext cx="12099664" cy="8995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 anchor="ctr">
                <a:normAutofit/>
              </a:bodyPr>
              <a:lstStyle>
                <a:lvl1pPr marL="571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✦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1pPr>
                <a:lvl2pPr marL="952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✓"/>
                  <a:defRPr sz="4400">
                    <a:solidFill>
                      <a:srgbClr val="164F8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2pPr>
                <a:lvl3pPr marL="1460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48000"/>
                  <a:buChar char="★"/>
                  <a:defRPr sz="4000">
                    <a:solidFill>
                      <a:srgbClr val="0B5D18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3pPr>
                <a:lvl4pPr marL="18891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4pPr>
                <a:lvl5pPr marL="23336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5pPr>
                <a:lvl6pPr marL="2815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6pPr>
                <a:lvl7pPr marL="3259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7pPr>
                <a:lvl8pPr marL="3704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8pPr>
                <a:lvl9pPr marL="4148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9pPr>
              </a:lstStyle>
              <a:p>
                <a:r>
                  <a:rPr lang="en-US" sz="3200" dirty="0" err="1">
                    <a:latin typeface="Helvetica"/>
                    <a:ea typeface="Helvetica"/>
                    <a:cs typeface="Helvetica"/>
                  </a:rPr>
                  <a:t>Matricization</a:t>
                </a:r>
                <a:r>
                  <a:rPr lang="zh-CN" altLang="en-US" sz="3200" dirty="0">
                    <a:latin typeface="Helvetica"/>
                    <a:ea typeface="Helvetica"/>
                    <a:cs typeface="Helvetica"/>
                  </a:rPr>
                  <a:t>       </a:t>
                </a:r>
                <a:r>
                  <a:rPr lang="en-US" altLang="zh-CN" sz="3200" dirty="0">
                    <a:latin typeface="Helvetica"/>
                    <a:ea typeface="Helvetica"/>
                    <a:cs typeface="Helvetica"/>
                  </a:rPr>
                  <a:t>along</a:t>
                </a:r>
                <a:r>
                  <a:rPr lang="zh-CN" altLang="en-US" sz="3200" dirty="0"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3200" dirty="0">
                    <a:latin typeface="Helvetica"/>
                    <a:ea typeface="Helvetica"/>
                    <a:cs typeface="Helvetica"/>
                  </a:rPr>
                  <a:t>the</a:t>
                </a:r>
                <a:r>
                  <a:rPr lang="zh-CN" altLang="en-US" sz="3200" dirty="0"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3200" dirty="0">
                    <a:latin typeface="Helvetica"/>
                    <a:ea typeface="Helvetica"/>
                    <a:cs typeface="Helvetica"/>
                  </a:rPr>
                  <a:t>3</a:t>
                </a:r>
                <a:r>
                  <a:rPr lang="en-US" altLang="zh-CN" sz="3200" baseline="30000" dirty="0">
                    <a:latin typeface="Helvetica"/>
                    <a:ea typeface="Helvetica"/>
                    <a:cs typeface="Helvetica"/>
                  </a:rPr>
                  <a:t>rd</a:t>
                </a:r>
                <a:r>
                  <a:rPr lang="zh-CN" altLang="en-US" sz="3200" dirty="0"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3200" dirty="0">
                    <a:latin typeface="Helvetica"/>
                    <a:ea typeface="Helvetica"/>
                    <a:cs typeface="Helvetica"/>
                  </a:rPr>
                  <a:t>dim</a:t>
                </a:r>
                <a:r>
                  <a:rPr lang="en-US" altLang="zh-CN" sz="3200" dirty="0" smtClean="0">
                    <a:latin typeface="Helvetica"/>
                    <a:ea typeface="Helvetica"/>
                    <a:cs typeface="Helvetica"/>
                  </a:rPr>
                  <a:t>:</a:t>
                </a:r>
                <a:endParaRPr lang="en-US" altLang="zh-CN" sz="3200" dirty="0">
                  <a:latin typeface="Helvetica"/>
                  <a:ea typeface="Helvetica"/>
                  <a:cs typeface="Helvetica"/>
                </a:endParaRPr>
              </a:p>
            </p:txBody>
          </p:sp>
          <p:pic>
            <p:nvPicPr>
              <p:cNvPr id="56" name="图片 55" descr="latex-image-1.tif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02923" y="2656903"/>
                <a:ext cx="419100" cy="342900"/>
              </a:xfrm>
              <a:prstGeom prst="rect">
                <a:avLst/>
              </a:prstGeom>
            </p:spPr>
          </p:pic>
          <p:pic>
            <p:nvPicPr>
              <p:cNvPr id="57" name="图片 56" descr="latex-image-1.tif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61240" y="2730268"/>
                <a:ext cx="393700" cy="27940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088000" y="3713224"/>
            <a:ext cx="10982472" cy="3890452"/>
            <a:chOff x="2088000" y="3713224"/>
            <a:chExt cx="10982472" cy="3890452"/>
          </a:xfrm>
        </p:grpSpPr>
        <p:grpSp>
          <p:nvGrpSpPr>
            <p:cNvPr id="19" name="Group 18"/>
            <p:cNvGrpSpPr/>
            <p:nvPr/>
          </p:nvGrpSpPr>
          <p:grpSpPr>
            <a:xfrm>
              <a:off x="2088000" y="3829201"/>
              <a:ext cx="10696815" cy="3774475"/>
              <a:chOff x="2088000" y="3435501"/>
              <a:chExt cx="10696815" cy="377447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227762" y="3435501"/>
                <a:ext cx="6557053" cy="2158523"/>
                <a:chOff x="6227762" y="3435501"/>
                <a:chExt cx="6557053" cy="2158523"/>
              </a:xfrm>
            </p:grpSpPr>
            <p:grpSp>
              <p:nvGrpSpPr>
                <p:cNvPr id="47" name="组 46"/>
                <p:cNvGrpSpPr/>
                <p:nvPr/>
              </p:nvGrpSpPr>
              <p:grpSpPr>
                <a:xfrm rot="5400000">
                  <a:off x="9049516" y="3728474"/>
                  <a:ext cx="1383592" cy="1704819"/>
                  <a:chOff x="7252013" y="3166293"/>
                  <a:chExt cx="1383592" cy="1704819"/>
                </a:xfrm>
              </p:grpSpPr>
              <p:sp>
                <p:nvSpPr>
                  <p:cNvPr id="26" name="Shape 109"/>
                  <p:cNvSpPr/>
                  <p:nvPr/>
                </p:nvSpPr>
                <p:spPr>
                  <a:xfrm>
                    <a:off x="7252013" y="3166293"/>
                    <a:ext cx="345898" cy="1704819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" name="Shape 109"/>
                  <p:cNvSpPr/>
                  <p:nvPr/>
                </p:nvSpPr>
                <p:spPr>
                  <a:xfrm>
                    <a:off x="7597911" y="3166293"/>
                    <a:ext cx="345898" cy="1704819"/>
                  </a:xfrm>
                  <a:prstGeom prst="rect">
                    <a:avLst/>
                  </a:prstGeom>
                  <a:solidFill>
                    <a:srgbClr val="FF800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8" name="Shape 109"/>
                  <p:cNvSpPr/>
                  <p:nvPr/>
                </p:nvSpPr>
                <p:spPr>
                  <a:xfrm>
                    <a:off x="7943809" y="3166293"/>
                    <a:ext cx="345898" cy="1704819"/>
                  </a:xfrm>
                  <a:prstGeom prst="rect">
                    <a:avLst/>
                  </a:prstGeom>
                  <a:solidFill>
                    <a:srgbClr val="FF6666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9" name="Shape 109"/>
                  <p:cNvSpPr/>
                  <p:nvPr/>
                </p:nvSpPr>
                <p:spPr>
                  <a:xfrm>
                    <a:off x="8289707" y="3166293"/>
                    <a:ext cx="345898" cy="1704819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3" name="组 2"/>
                <p:cNvGrpSpPr/>
                <p:nvPr/>
              </p:nvGrpSpPr>
              <p:grpSpPr>
                <a:xfrm rot="5400000">
                  <a:off x="11250357" y="3738222"/>
                  <a:ext cx="1383592" cy="1685324"/>
                  <a:chOff x="9280038" y="3166293"/>
                  <a:chExt cx="1383592" cy="1685324"/>
                </a:xfrm>
              </p:grpSpPr>
              <p:sp>
                <p:nvSpPr>
                  <p:cNvPr id="30" name="Shape 109"/>
                  <p:cNvSpPr/>
                  <p:nvPr/>
                </p:nvSpPr>
                <p:spPr>
                  <a:xfrm>
                    <a:off x="9280038" y="3166293"/>
                    <a:ext cx="345898" cy="1685324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1" name="Shape 109"/>
                  <p:cNvSpPr/>
                  <p:nvPr/>
                </p:nvSpPr>
                <p:spPr>
                  <a:xfrm>
                    <a:off x="9625936" y="3166293"/>
                    <a:ext cx="345898" cy="1685324"/>
                  </a:xfrm>
                  <a:prstGeom prst="rect">
                    <a:avLst/>
                  </a:prstGeom>
                  <a:solidFill>
                    <a:srgbClr val="00408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2" name="Shape 109"/>
                  <p:cNvSpPr/>
                  <p:nvPr/>
                </p:nvSpPr>
                <p:spPr>
                  <a:xfrm>
                    <a:off x="9971834" y="3166293"/>
                    <a:ext cx="345898" cy="1685324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3" name="Shape 109"/>
                  <p:cNvSpPr/>
                  <p:nvPr/>
                </p:nvSpPr>
                <p:spPr>
                  <a:xfrm>
                    <a:off x="10317732" y="3166293"/>
                    <a:ext cx="345898" cy="1685324"/>
                  </a:xfrm>
                  <a:prstGeom prst="rect">
                    <a:avLst/>
                  </a:prstGeom>
                  <a:solidFill>
                    <a:srgbClr val="0080FF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34" name="Shape 109"/>
                <p:cNvSpPr/>
                <p:nvPr/>
              </p:nvSpPr>
              <p:spPr>
                <a:xfrm>
                  <a:off x="6833951" y="3908699"/>
                  <a:ext cx="345898" cy="1685325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Shape 109"/>
                <p:cNvSpPr/>
                <p:nvPr/>
              </p:nvSpPr>
              <p:spPr>
                <a:xfrm>
                  <a:off x="7179849" y="3908699"/>
                  <a:ext cx="345898" cy="16853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Shape 109"/>
                <p:cNvSpPr/>
                <p:nvPr/>
              </p:nvSpPr>
              <p:spPr>
                <a:xfrm>
                  <a:off x="7525747" y="3908699"/>
                  <a:ext cx="345898" cy="1685325"/>
                </a:xfrm>
                <a:prstGeom prst="rect">
                  <a:avLst/>
                </a:prstGeom>
                <a:solidFill>
                  <a:srgbClr val="80FF00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Shape 109"/>
                <p:cNvSpPr/>
                <p:nvPr/>
              </p:nvSpPr>
              <p:spPr>
                <a:xfrm>
                  <a:off x="7871645" y="3908699"/>
                  <a:ext cx="345898" cy="1685325"/>
                </a:xfrm>
                <a:prstGeom prst="rect">
                  <a:avLst/>
                </a:prstGeom>
                <a:solidFill>
                  <a:srgbClr val="CCFF66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0" name="图片 39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762" y="4544560"/>
                  <a:ext cx="304800" cy="127000"/>
                </a:xfrm>
                <a:prstGeom prst="rect">
                  <a:avLst/>
                </a:prstGeom>
              </p:spPr>
            </p:pic>
            <p:pic>
              <p:nvPicPr>
                <p:cNvPr id="7" name="图片 6" descr="latex-image-1.tif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1599" y="4303888"/>
                  <a:ext cx="406400" cy="457200"/>
                </a:xfrm>
                <a:prstGeom prst="rect">
                  <a:avLst/>
                </a:prstGeom>
              </p:spPr>
            </p:pic>
            <p:pic>
              <p:nvPicPr>
                <p:cNvPr id="8" name="图片 7" descr="latex-image-1.tif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7050" y="4284353"/>
                  <a:ext cx="406400" cy="457200"/>
                </a:xfrm>
                <a:prstGeom prst="rect">
                  <a:avLst/>
                </a:prstGeom>
              </p:spPr>
            </p:pic>
            <p:pic>
              <p:nvPicPr>
                <p:cNvPr id="9" name="图片 8" descr="latex-image-1.tif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73426" y="4329288"/>
                  <a:ext cx="406400" cy="406400"/>
                </a:xfrm>
                <a:prstGeom prst="rect">
                  <a:avLst/>
                </a:prstGeom>
              </p:spPr>
            </p:pic>
            <p:pic>
              <p:nvPicPr>
                <p:cNvPr id="10" name="图片 9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00915" y="3435501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59" name="图片 58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7050" y="3448201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60" name="图片 59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312" y="5153167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11" name="图片 10" descr="latex-image-1.tiff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1501" y="4432347"/>
                  <a:ext cx="304800" cy="317500"/>
                </a:xfrm>
                <a:prstGeom prst="rect">
                  <a:avLst/>
                </a:prstGeom>
              </p:spPr>
            </p:pic>
            <p:pic>
              <p:nvPicPr>
                <p:cNvPr id="13" name="图片 12" descr="latex-image-1.tiff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847" y="3448201"/>
                  <a:ext cx="177800" cy="279400"/>
                </a:xfrm>
                <a:prstGeom prst="rect">
                  <a:avLst/>
                </a:prstGeom>
              </p:spPr>
            </p:pic>
            <p:pic>
              <p:nvPicPr>
                <p:cNvPr id="14" name="图片 13" descr="latex-image-1.tif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5276" y="4559398"/>
                  <a:ext cx="63500" cy="63500"/>
                </a:xfrm>
                <a:prstGeom prst="rect">
                  <a:avLst/>
                </a:prstGeom>
              </p:spPr>
            </p:pic>
          </p:grpSp>
          <p:pic>
            <p:nvPicPr>
              <p:cNvPr id="15" name="图片 14" descr="latex-image-1.tif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88000" y="6778176"/>
                <a:ext cx="3124200" cy="431800"/>
              </a:xfrm>
              <a:prstGeom prst="rect">
                <a:avLst/>
              </a:prstGeom>
            </p:spPr>
          </p:pic>
        </p:grpSp>
        <p:sp>
          <p:nvSpPr>
            <p:cNvPr id="22" name="Arc 21"/>
            <p:cNvSpPr/>
            <p:nvPr/>
          </p:nvSpPr>
          <p:spPr>
            <a:xfrm rot="13844681">
              <a:off x="8617295" y="4065177"/>
              <a:ext cx="2356340" cy="2081351"/>
            </a:xfrm>
            <a:prstGeom prst="arc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58" name="Arc 57"/>
            <p:cNvSpPr/>
            <p:nvPr/>
          </p:nvSpPr>
          <p:spPr>
            <a:xfrm rot="2720475">
              <a:off x="10631839" y="3850718"/>
              <a:ext cx="2356340" cy="2081351"/>
            </a:xfrm>
            <a:prstGeom prst="arc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784816" y="4042169"/>
              <a:ext cx="2856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Helvetica"/>
                  <a:ea typeface="Helvetica"/>
                  <a:cs typeface="Helvetica"/>
                </a:rPr>
                <a:t>‘</a:t>
              </a:r>
              <a:endParaRPr lang="en-US" dirty="0">
                <a:latin typeface="Helvetica"/>
                <a:ea typeface="Helvetica"/>
                <a:cs typeface="Helvetica"/>
              </a:endParaRPr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8149005" y="1296875"/>
            <a:ext cx="4855794" cy="930751"/>
            <a:chOff x="7871646" y="1263582"/>
            <a:chExt cx="4913170" cy="930751"/>
          </a:xfrm>
        </p:grpSpPr>
        <p:sp>
          <p:nvSpPr>
            <p:cNvPr id="48" name="圆角矩形标注 62"/>
            <p:cNvSpPr/>
            <p:nvPr/>
          </p:nvSpPr>
          <p:spPr>
            <a:xfrm>
              <a:off x="7871646" y="1263582"/>
              <a:ext cx="4913170" cy="930751"/>
            </a:xfrm>
            <a:prstGeom prst="wedgeRoundRectCallout">
              <a:avLst>
                <a:gd name="adj1" fmla="val -41867"/>
                <a:gd name="adj2" fmla="val 86759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A,B are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rank degenerate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But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if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A    B  has full column rank </a:t>
              </a:r>
            </a:p>
          </p:txBody>
        </p:sp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847" y="1742663"/>
              <a:ext cx="304800" cy="304800"/>
            </a:xfrm>
            <a:prstGeom prst="rect">
              <a:avLst/>
            </a:prstGeom>
          </p:spPr>
        </p:pic>
      </p:grpSp>
      <p:pic>
        <p:nvPicPr>
          <p:cNvPr id="62" name="图片 6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692436"/>
            <a:ext cx="3556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48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Algorithm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3</a:t>
            </a:r>
            <a:r>
              <a:rPr lang="en-US" sz="5000" dirty="0" smtClean="0">
                <a:solidFill>
                  <a:srgbClr val="0070C0"/>
                </a:solidFill>
              </a:rPr>
              <a:t> ( correctness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4281677"/>
            <a:ext cx="13004799" cy="260075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1" y="1671464"/>
            <a:ext cx="10064910" cy="52169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8710" y="3458618"/>
            <a:ext cx="7606670" cy="646331"/>
            <a:chOff x="398710" y="6162638"/>
            <a:chExt cx="7606670" cy="646331"/>
          </a:xfrm>
        </p:grpSpPr>
        <p:sp>
          <p:nvSpPr>
            <p:cNvPr id="6" name="矩形 5"/>
            <p:cNvSpPr/>
            <p:nvPr/>
          </p:nvSpPr>
          <p:spPr>
            <a:xfrm>
              <a:off x="398710" y="6162638"/>
              <a:ext cx="26476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Theorem</a:t>
              </a:r>
              <a:r>
                <a:rPr lang="zh-CN" altLang="en-US" b="1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zh-CN" altLang="zh-CN" b="1" dirty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4</a:t>
              </a:r>
              <a:r>
                <a:rPr lang="zh-CN" altLang="en-US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:</a:t>
              </a:r>
              <a:endParaRPr lang="zh-CN" altLang="en-US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973233" y="6198793"/>
              <a:ext cx="5032147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Correctness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of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A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lgorithm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3</a:t>
              </a:r>
              <a:endParaRPr lang="zh-CN" altLang="en-US" sz="3200" dirty="0">
                <a:solidFill>
                  <a:srgbClr val="C82506"/>
                </a:solidFill>
                <a:latin typeface="Helvetica"/>
                <a:ea typeface="Helvetica"/>
                <a:cs typeface="Helvetica"/>
              </a:endParaRPr>
            </a:p>
          </p:txBody>
        </p:sp>
      </p:grpSp>
      <p:sp>
        <p:nvSpPr>
          <p:cNvPr id="11" name="Shape 25"/>
          <p:cNvSpPr txBox="1">
            <a:spLocks/>
          </p:cNvSpPr>
          <p:nvPr/>
        </p:nvSpPr>
        <p:spPr>
          <a:xfrm>
            <a:off x="518392" y="4593640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92500"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Pick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random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instance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from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model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class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If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Algorithm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3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works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correctly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recover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minimal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it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works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almost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all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instances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in</a:t>
            </a:r>
            <a:r>
              <a:rPr lang="zh-CN" altLang="en-US" sz="36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sz="36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729" y="4593640"/>
            <a:ext cx="1524000" cy="69850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03" y="5946068"/>
            <a:ext cx="152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51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Minimal HMM realization</a:t>
            </a:r>
            <a:r>
              <a:rPr lang="zh-CN" altLang="en-US" sz="5000" dirty="0" smtClean="0">
                <a:solidFill>
                  <a:srgbClr val="0070C0"/>
                </a:solidFill>
              </a:rPr>
              <a:t> </a:t>
            </a:r>
            <a:r>
              <a:rPr lang="en-US" altLang="zh-CN" sz="5000" dirty="0" smtClean="0">
                <a:solidFill>
                  <a:srgbClr val="0070C0"/>
                </a:solidFill>
              </a:rPr>
              <a:t>( summary 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7826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model: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</a:rPr>
              <a:t>Generalize</a:t>
            </a:r>
            <a:r>
              <a:rPr lang="zh-CN" altLang="en-US" sz="3000" dirty="0">
                <a:solidFill>
                  <a:srgbClr val="53585F"/>
                </a:solidFill>
              </a:rPr>
              <a:t>              </a:t>
            </a:r>
            <a:r>
              <a:rPr lang="en-US" altLang="zh-CN" sz="3000" dirty="0">
                <a:solidFill>
                  <a:srgbClr val="53585F"/>
                </a:solidFill>
              </a:rPr>
              <a:t>to</a:t>
            </a:r>
            <a:r>
              <a:rPr lang="zh-CN" altLang="en-US" sz="3000" dirty="0">
                <a:solidFill>
                  <a:srgbClr val="53585F"/>
                </a:solidFill>
              </a:rPr>
              <a:t>  </a:t>
            </a:r>
            <a:endParaRPr lang="en-US" altLang="zh-CN" sz="30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Finite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state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system:</a:t>
            </a:r>
            <a:r>
              <a:rPr lang="zh-CN" altLang="en-US" sz="3000" dirty="0" smtClean="0">
                <a:solidFill>
                  <a:srgbClr val="53585F"/>
                </a:solidFill>
              </a:rPr>
              <a:t>         </a:t>
            </a:r>
            <a:r>
              <a:rPr lang="en-US" altLang="zh-CN" sz="3000" dirty="0" smtClean="0">
                <a:solidFill>
                  <a:srgbClr val="53585F"/>
                </a:solidFill>
              </a:rPr>
              <a:t>is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hidden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state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distribution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Key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to HMM</a:t>
            </a:r>
            <a:r>
              <a:rPr lang="zh-CN" altLang="zh-CN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c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onditional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independence</a:t>
            </a:r>
            <a:r>
              <a:rPr lang="zh-CN" altLang="zh-CN" sz="3000" dirty="0" smtClean="0">
                <a:solidFill>
                  <a:srgbClr val="53585F"/>
                </a:solidFill>
                <a:sym typeface="Titillium"/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current,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past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and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future</a:t>
            </a:r>
            <a:endParaRPr lang="en-US" altLang="zh-CN" sz="3000" b="1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tensor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decomposition,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unique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up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column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permutation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minimal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order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is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determined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rank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tensor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53585F"/>
                </a:solidFill>
              </a:rPr>
              <a:t>For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almost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all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HMM,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minimal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is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easy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Informational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Computational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dirty="0" smtClean="0">
                <a:solidFill>
                  <a:srgbClr val="53585F"/>
                </a:solidFill>
              </a:rPr>
              <a:t>simultaneous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err="1">
                <a:solidFill>
                  <a:srgbClr val="53585F"/>
                </a:solidFill>
              </a:rPr>
              <a:t>diagonalization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A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class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degenerate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cases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can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dirty="0" smtClean="0">
                <a:solidFill>
                  <a:srgbClr val="53585F"/>
                </a:solidFill>
              </a:rPr>
              <a:t>also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realized</a:t>
            </a:r>
            <a:endParaRPr lang="en-US" sz="3000" dirty="0">
              <a:solidFill>
                <a:srgbClr val="53585F"/>
              </a:solidFill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378" y="2118215"/>
            <a:ext cx="736600" cy="368300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4" y="2118213"/>
            <a:ext cx="774700" cy="3683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82" y="2862626"/>
            <a:ext cx="330200" cy="241300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58" y="7552989"/>
            <a:ext cx="1981200" cy="3937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58" y="8086750"/>
            <a:ext cx="11430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89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Realization Algorithm</a:t>
            </a:r>
          </a:p>
          <a:p>
            <a:r>
              <a:rPr lang="en-US" dirty="0" smtClean="0"/>
              <a:t>New subspace algorithms for HMMs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17926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s, road, ahead, twitter, cool wallpap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-156063" y="0"/>
            <a:ext cx="13223323" cy="9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9"/>
          <p:cNvSpPr txBox="1">
            <a:spLocks/>
          </p:cNvSpPr>
          <p:nvPr/>
        </p:nvSpPr>
        <p:spPr>
          <a:xfrm>
            <a:off x="-523697" y="1045253"/>
            <a:ext cx="10909101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-51963" y="997636"/>
            <a:ext cx="101898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008080"/>
                </a:solidFill>
                <a:latin typeface="Helvetica"/>
                <a:ea typeface="Helvetica"/>
                <a:cs typeface="Helvetica"/>
              </a:rPr>
              <a:t>Summary</a:t>
            </a:r>
            <a:r>
              <a:rPr lang="zh-CN" altLang="en-US" sz="7200" dirty="0" smtClean="0">
                <a:solidFill>
                  <a:srgbClr val="008080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zh-CN" altLang="zh-CN" sz="7200" dirty="0">
                <a:solidFill>
                  <a:srgbClr val="008080"/>
                </a:solidFill>
                <a:latin typeface="Helvetica"/>
                <a:ea typeface="Helvetica"/>
                <a:cs typeface="Helvetica"/>
              </a:rPr>
              <a:t>&amp;</a:t>
            </a:r>
            <a:r>
              <a:rPr lang="zh-CN" altLang="en-US" sz="7200" dirty="0" smtClean="0">
                <a:solidFill>
                  <a:srgbClr val="008080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7200" dirty="0" smtClean="0">
                <a:solidFill>
                  <a:srgbClr val="008080"/>
                </a:solidFill>
                <a:latin typeface="Helvetica"/>
                <a:ea typeface="Helvetica"/>
                <a:cs typeface="Helvetica"/>
              </a:rPr>
              <a:t>Discussions</a:t>
            </a:r>
            <a:endParaRPr lang="en-US" sz="7200" dirty="0">
              <a:solidFill>
                <a:srgbClr val="00808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40845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Finite</a:t>
            </a:r>
            <a:r>
              <a:rPr lang="zh-CN" altLang="zh-CN" dirty="0">
                <a:solidFill>
                  <a:srgbClr val="0070C0"/>
                </a:solidFill>
              </a:rPr>
              <a:t> </a:t>
            </a:r>
            <a:r>
              <a:rPr lang="en-US" sz="5000" dirty="0" smtClean="0">
                <a:solidFill>
                  <a:srgbClr val="0070C0"/>
                </a:solidFill>
              </a:rPr>
              <a:t>State Stationary Process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14" name="Shape 25"/>
          <p:cNvSpPr txBox="1">
            <a:spLocks/>
          </p:cNvSpPr>
          <p:nvPr/>
        </p:nvSpPr>
        <p:spPr>
          <a:xfrm>
            <a:off x="213592" y="4362576"/>
            <a:ext cx="12099664" cy="232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accent1"/>
              </a:solidFill>
              <a:latin typeface="Helvetica"/>
              <a:ea typeface="Helvetica"/>
              <a:cs typeface="Helvetica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213592" y="1664453"/>
            <a:ext cx="12791208" cy="3961932"/>
            <a:chOff x="213592" y="2781047"/>
            <a:chExt cx="12791208" cy="3961932"/>
          </a:xfrm>
        </p:grpSpPr>
        <p:pic>
          <p:nvPicPr>
            <p:cNvPr id="7" name="图片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447" y="5536479"/>
              <a:ext cx="5765800" cy="1206500"/>
            </a:xfrm>
            <a:prstGeom prst="rect">
              <a:avLst/>
            </a:prstGeom>
          </p:spPr>
        </p:pic>
        <p:grpSp>
          <p:nvGrpSpPr>
            <p:cNvPr id="12" name="组 11"/>
            <p:cNvGrpSpPr/>
            <p:nvPr/>
          </p:nvGrpSpPr>
          <p:grpSpPr>
            <a:xfrm>
              <a:off x="213592" y="2781047"/>
              <a:ext cx="12791208" cy="2325470"/>
              <a:chOff x="213592" y="2651499"/>
              <a:chExt cx="12791208" cy="2325470"/>
            </a:xfrm>
          </p:grpSpPr>
          <p:sp>
            <p:nvSpPr>
              <p:cNvPr id="11" name="Shape 25"/>
              <p:cNvSpPr txBox="1">
                <a:spLocks/>
              </p:cNvSpPr>
              <p:nvPr/>
            </p:nvSpPr>
            <p:spPr>
              <a:xfrm>
                <a:off x="213592" y="2651499"/>
                <a:ext cx="12791208" cy="23254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 anchor="ctr">
                <a:normAutofit/>
              </a:bodyPr>
              <a:lstStyle>
                <a:lvl1pPr marL="571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✦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1pPr>
                <a:lvl2pPr marL="952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✓"/>
                  <a:defRPr sz="4400">
                    <a:solidFill>
                      <a:srgbClr val="164F8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2pPr>
                <a:lvl3pPr marL="1460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48000"/>
                  <a:buChar char="★"/>
                  <a:defRPr sz="4000">
                    <a:solidFill>
                      <a:srgbClr val="0B5D18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3pPr>
                <a:lvl4pPr marL="18891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4pPr>
                <a:lvl5pPr marL="23336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5pPr>
                <a:lvl6pPr marL="2815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6pPr>
                <a:lvl7pPr marL="3259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7pPr>
                <a:lvl8pPr marL="3704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8pPr>
                <a:lvl9pPr marL="4148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9pPr>
              </a:lstStyle>
              <a:p>
                <a:pPr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3200" dirty="0" smtClean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rPr>
                  <a:t>Quasi</a:t>
                </a:r>
                <a:r>
                  <a:rPr lang="en-US" altLang="zh-CN" sz="3200" dirty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rPr>
                  <a:t>- </a:t>
                </a:r>
                <a:r>
                  <a:rPr lang="en-US" altLang="zh-CN" sz="3200" dirty="0" smtClean="0">
                    <a:solidFill>
                      <a:schemeClr val="tx1"/>
                    </a:solidFill>
                    <a:latin typeface="Helvetica"/>
                    <a:ea typeface="Helvetica"/>
                    <a:cs typeface="Helvetica"/>
                  </a:rPr>
                  <a:t>Hidden Markov Model realization</a:t>
                </a:r>
                <a:r>
                  <a:rPr lang="en-US" altLang="zh-CN" sz="3200" dirty="0" smtClean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  <a:t/>
                </a:r>
                <a:br>
                  <a:rPr lang="en-US" altLang="zh-CN" sz="3200" dirty="0" smtClean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</a:br>
                <a:endPara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endParaRPr>
              </a:p>
              <a:p>
                <a:pPr marL="127000" indent="0"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3200" dirty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  <a:t>	</a:t>
                </a:r>
                <a:r>
                  <a:rPr lang="en-US" sz="3200" dirty="0" smtClean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</a:rPr>
                  <a:t>If                                               </a:t>
                </a:r>
                <a:r>
                  <a:rPr lang="zh-CN" altLang="en-US" sz="3200" dirty="0" smtClean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</a:rPr>
                  <a:t>     </a:t>
                </a:r>
                <a:r>
                  <a:rPr lang="en-US" altLang="zh-CN" sz="3200" dirty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</a:rPr>
                  <a:t>is a  valid joint distribution</a:t>
                </a:r>
              </a:p>
            </p:txBody>
          </p:sp>
          <p:pic>
            <p:nvPicPr>
              <p:cNvPr id="16" name="图片 1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321" y="4204338"/>
                <a:ext cx="5232400" cy="419100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/>
          </p:nvSpPr>
          <p:spPr>
            <a:xfrm>
              <a:off x="698600" y="5836994"/>
              <a:ext cx="86934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</a:rPr>
                <a:t>and</a:t>
              </a:r>
              <a:endParaRPr lang="zh-CN" altLang="en-US" sz="3200" dirty="0">
                <a:latin typeface="Helvetica"/>
                <a:ea typeface="Helvetica"/>
                <a:cs typeface="Helvetica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213592" y="6081465"/>
            <a:ext cx="12099664" cy="3004854"/>
            <a:chOff x="213592" y="6081465"/>
            <a:chExt cx="12099664" cy="3004854"/>
          </a:xfrm>
        </p:grpSpPr>
        <p:grpSp>
          <p:nvGrpSpPr>
            <p:cNvPr id="5" name="Group 4"/>
            <p:cNvGrpSpPr/>
            <p:nvPr/>
          </p:nvGrpSpPr>
          <p:grpSpPr>
            <a:xfrm>
              <a:off x="213592" y="6081465"/>
              <a:ext cx="12099664" cy="2325470"/>
              <a:chOff x="213592" y="6246031"/>
              <a:chExt cx="12099664" cy="2325470"/>
            </a:xfrm>
          </p:grpSpPr>
          <p:pic>
            <p:nvPicPr>
              <p:cNvPr id="8" name="图片 7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6569" y="7811128"/>
                <a:ext cx="4114800" cy="711200"/>
              </a:xfrm>
              <a:prstGeom prst="rect">
                <a:avLst/>
              </a:prstGeom>
            </p:spPr>
          </p:pic>
          <p:sp>
            <p:nvSpPr>
              <p:cNvPr id="18" name="Shape 25"/>
              <p:cNvSpPr txBox="1">
                <a:spLocks/>
              </p:cNvSpPr>
              <p:nvPr/>
            </p:nvSpPr>
            <p:spPr>
              <a:xfrm>
                <a:off x="213592" y="6246031"/>
                <a:ext cx="12099664" cy="232547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0" tIns="0" rIns="0" bIns="0" anchor="ctr">
                <a:normAutofit/>
              </a:bodyPr>
              <a:lstStyle>
                <a:lvl1pPr marL="571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✦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1pPr>
                <a:lvl2pPr marL="952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✓"/>
                  <a:defRPr sz="4400">
                    <a:solidFill>
                      <a:srgbClr val="164F8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2pPr>
                <a:lvl3pPr marL="1460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48000"/>
                  <a:buChar char="★"/>
                  <a:defRPr sz="4000">
                    <a:solidFill>
                      <a:srgbClr val="0B5D18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3pPr>
                <a:lvl4pPr marL="18891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4pPr>
                <a:lvl5pPr marL="23336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5pPr>
                <a:lvl6pPr marL="2815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6pPr>
                <a:lvl7pPr marL="3259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7pPr>
                <a:lvl8pPr marL="3704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8pPr>
                <a:lvl9pPr marL="4148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9pPr>
              </a:lstStyle>
              <a:p>
                <a:pPr>
                  <a:defRPr sz="1800">
                    <a:solidFill>
                      <a:srgbClr val="000000"/>
                    </a:solidFill>
                  </a:defRPr>
                </a:pPr>
                <a:r>
                  <a:rPr lang="en-US" sz="3200" dirty="0" smtClean="0">
                    <a:solidFill>
                      <a:srgbClr val="53585F"/>
                    </a:solidFill>
                    <a:latin typeface="Helvetica"/>
                    <a:ea typeface="Helvetica"/>
                    <a:cs typeface="Helvetica"/>
                  </a:rPr>
                  <a:t>Hidden Markov Model realization</a:t>
                </a:r>
                <a:r>
                  <a:rPr lang="en-US" altLang="zh-CN" sz="3200" dirty="0" smtClean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  <a:t/>
                </a:r>
                <a:br>
                  <a:rPr lang="en-US" altLang="zh-CN" sz="3200" dirty="0" smtClean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</a:br>
                <a:endPara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endParaRPr>
              </a:p>
              <a:p>
                <a:pPr marL="127000" indent="0">
                  <a:buNone/>
                  <a:defRPr sz="1800">
                    <a:solidFill>
                      <a:srgbClr val="000000"/>
                    </a:solidFill>
                  </a:defRPr>
                </a:pPr>
                <a:r>
                  <a:rPr lang="en-US" sz="3200" dirty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sz="3200" dirty="0" smtClean="0">
                    <a:solidFill>
                      <a:srgbClr val="C82506"/>
                    </a:solidFill>
                    <a:latin typeface="Helvetica"/>
                    <a:ea typeface="Helvetica"/>
                    <a:cs typeface="Helvetica"/>
                  </a:rPr>
                  <a:t>     </a:t>
                </a:r>
                <a:r>
                  <a:rPr lang="en-US" sz="3200" dirty="0" smtClean="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</a:rPr>
                  <a:t>If in addition</a:t>
                </a:r>
                <a:endParaRPr lang="en-US" altLang="zh-CN" sz="3200" dirty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</a:endParaRPr>
              </a:p>
            </p:txBody>
          </p:sp>
        </p:grpSp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3747" y="8629119"/>
              <a:ext cx="40005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4836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Summary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</a:rPr>
              <a:t>Minimal quasi-HMM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realization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chemeClr val="tx1"/>
              </a:solidFill>
              <a:sym typeface="Wingdings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487314" y="3841144"/>
            <a:ext cx="12075700" cy="3285635"/>
            <a:chOff x="416403" y="593418"/>
            <a:chExt cx="12075700" cy="3285635"/>
          </a:xfrm>
        </p:grpSpPr>
        <p:sp>
          <p:nvSpPr>
            <p:cNvPr id="30" name="矩形 29"/>
            <p:cNvSpPr/>
            <p:nvPr/>
          </p:nvSpPr>
          <p:spPr>
            <a:xfrm>
              <a:off x="416403" y="593418"/>
              <a:ext cx="12075700" cy="32856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1" name="图片 3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380" y="710139"/>
              <a:ext cx="9436100" cy="393700"/>
            </a:xfrm>
            <a:prstGeom prst="rect">
              <a:avLst/>
            </a:prstGeom>
          </p:spPr>
        </p:pic>
        <p:pic>
          <p:nvPicPr>
            <p:cNvPr id="32" name="图片 3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380" y="1258678"/>
              <a:ext cx="5194300" cy="355600"/>
            </a:xfrm>
            <a:prstGeom prst="rect">
              <a:avLst/>
            </a:prstGeom>
          </p:spPr>
        </p:pic>
        <p:pic>
          <p:nvPicPr>
            <p:cNvPr id="33" name="图片 3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4390" y="2414963"/>
              <a:ext cx="3060700" cy="736600"/>
            </a:xfrm>
            <a:prstGeom prst="rect">
              <a:avLst/>
            </a:prstGeom>
          </p:spPr>
        </p:pic>
        <p:pic>
          <p:nvPicPr>
            <p:cNvPr id="34" name="图片 3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478" y="2128342"/>
              <a:ext cx="6934200" cy="1295400"/>
            </a:xfrm>
            <a:prstGeom prst="rect">
              <a:avLst/>
            </a:prstGeom>
          </p:spPr>
        </p:pic>
        <p:pic>
          <p:nvPicPr>
            <p:cNvPr id="35" name="图片 3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1756" y="2104535"/>
              <a:ext cx="1930400" cy="393700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14543" y="1811224"/>
              <a:ext cx="7384504" cy="186630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462686" y="1811224"/>
              <a:ext cx="3737936" cy="186630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8168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Summary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  <a:sym typeface="Wingdings"/>
              </a:rPr>
              <a:t>Minimal HMM</a:t>
            </a:r>
            <a:r>
              <a:rPr lang="zh-CN" altLang="en-US" sz="35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sz="3500" dirty="0">
                <a:solidFill>
                  <a:schemeClr val="tx1"/>
                </a:solidFill>
                <a:sym typeface="Wingdings"/>
              </a:rPr>
              <a:t>realization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chemeClr val="tx1"/>
              </a:solidFill>
              <a:sym typeface="Wingdings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16402" y="3281741"/>
            <a:ext cx="12075701" cy="5205060"/>
            <a:chOff x="416402" y="3281741"/>
            <a:chExt cx="12075701" cy="5205060"/>
          </a:xfrm>
        </p:grpSpPr>
        <p:grpSp>
          <p:nvGrpSpPr>
            <p:cNvPr id="4" name="组 3"/>
            <p:cNvGrpSpPr/>
            <p:nvPr/>
          </p:nvGrpSpPr>
          <p:grpSpPr>
            <a:xfrm>
              <a:off x="416402" y="3281741"/>
              <a:ext cx="12075701" cy="5205060"/>
              <a:chOff x="416402" y="4364329"/>
              <a:chExt cx="12075701" cy="5205060"/>
            </a:xfrm>
          </p:grpSpPr>
          <p:pic>
            <p:nvPicPr>
              <p:cNvPr id="5" name="图片 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0630" y="4551689"/>
                <a:ext cx="9436100" cy="393700"/>
              </a:xfrm>
              <a:prstGeom prst="rect">
                <a:avLst/>
              </a:prstGeom>
            </p:spPr>
          </p:pic>
          <p:pic>
            <p:nvPicPr>
              <p:cNvPr id="6" name="图片 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9160" y="5151720"/>
                <a:ext cx="11188700" cy="838200"/>
              </a:xfrm>
              <a:prstGeom prst="rect">
                <a:avLst/>
              </a:prstGeom>
            </p:spPr>
          </p:pic>
          <p:pic>
            <p:nvPicPr>
              <p:cNvPr id="7" name="图片 6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99047" y="6622228"/>
                <a:ext cx="2882900" cy="393700"/>
              </a:xfrm>
              <a:prstGeom prst="rect">
                <a:avLst/>
              </a:prstGeom>
            </p:spPr>
          </p:pic>
          <p:pic>
            <p:nvPicPr>
              <p:cNvPr id="8" name="图片 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4380" y="6622228"/>
                <a:ext cx="3683000" cy="393700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16402" y="4364329"/>
                <a:ext cx="12075701" cy="52050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1" name="图片 10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4380" y="7177755"/>
                <a:ext cx="5981700" cy="17526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7789334" y="6418843"/>
                <a:ext cx="4411287" cy="2741421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4543" y="6420698"/>
                <a:ext cx="6676618" cy="2741421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4" name="图片 13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720" y="7156920"/>
                <a:ext cx="1930400" cy="393700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568803" y="5007847"/>
                <a:ext cx="11777560" cy="43691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pic>
          <p:nvPicPr>
            <p:cNvPr id="2" name="图片 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047" y="6114646"/>
              <a:ext cx="4089400" cy="166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242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Discussions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Hardness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cases</a:t>
            </a:r>
          </a:p>
          <a:p>
            <a:pPr lvl="1"/>
            <a:r>
              <a:rPr kumimoji="1" lang="en-US" altLang="zh-CN" dirty="0" smtClean="0"/>
              <a:t>Reduction to parity of noise </a:t>
            </a:r>
          </a:p>
          <a:p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</a:p>
          <a:p>
            <a:pPr lvl="1"/>
            <a:r>
              <a:rPr kumimoji="1" lang="en-US" altLang="zh-CN" dirty="0" smtClean="0"/>
              <a:t>Statistical complexity</a:t>
            </a:r>
          </a:p>
          <a:p>
            <a:r>
              <a:rPr kumimoji="1" lang="en-US" altLang="zh-CN" dirty="0" smtClean="0"/>
              <a:t>Ongoing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works</a:t>
            </a:r>
          </a:p>
          <a:p>
            <a:pPr lvl="1"/>
            <a:r>
              <a:rPr kumimoji="1" lang="en-US" altLang="zh-CN" dirty="0" smtClean="0"/>
              <a:t>Smoothed analysis</a:t>
            </a:r>
          </a:p>
          <a:p>
            <a:pPr lvl="1"/>
            <a:r>
              <a:rPr kumimoji="1" lang="en-US" altLang="zh-CN" dirty="0" smtClean="0"/>
              <a:t>Agnostic learning</a:t>
            </a:r>
          </a:p>
          <a:p>
            <a:pPr lvl="1"/>
            <a:r>
              <a:rPr kumimoji="1" lang="en-US" altLang="zh-CN" dirty="0" smtClean="0"/>
              <a:t>HMM model reduction</a:t>
            </a:r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0636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Hardness results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We showed for </a:t>
            </a:r>
            <a:r>
              <a:rPr lang="en-US" altLang="zh-CN" sz="3000" dirty="0">
                <a:solidFill>
                  <a:srgbClr val="53585F"/>
                </a:solidFill>
              </a:rPr>
              <a:t>almost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all </a:t>
            </a:r>
            <a:r>
              <a:rPr lang="en-US" altLang="zh-CN" sz="3000" dirty="0" smtClean="0">
                <a:solidFill>
                  <a:srgbClr val="53585F"/>
                </a:solidFill>
              </a:rPr>
              <a:t>HMM</a:t>
            </a:r>
            <a:r>
              <a:rPr lang="en-US" altLang="zh-CN" sz="3000" dirty="0">
                <a:solidFill>
                  <a:srgbClr val="53585F"/>
                </a:solidFill>
              </a:rPr>
              <a:t>, </a:t>
            </a:r>
            <a:r>
              <a:rPr lang="en-US" altLang="zh-CN" sz="3000" dirty="0" smtClean="0">
                <a:solidFill>
                  <a:srgbClr val="53585F"/>
                </a:solidFill>
              </a:rPr>
              <a:t>operator model and HMM model both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are </a:t>
            </a:r>
            <a:r>
              <a:rPr lang="en-US" altLang="zh-CN" sz="3000" dirty="0">
                <a:solidFill>
                  <a:srgbClr val="53585F"/>
                </a:solidFill>
              </a:rPr>
              <a:t>easy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to learn (poly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time algorithm, poly sample complexity)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There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exist information </a:t>
            </a:r>
            <a:r>
              <a:rPr lang="en-US" altLang="zh-CN" sz="3000" dirty="0" smtClean="0">
                <a:solidFill>
                  <a:schemeClr val="tx1"/>
                </a:solidFill>
              </a:rPr>
              <a:t>theoretic </a:t>
            </a:r>
            <a:r>
              <a:rPr lang="en-US" altLang="zh-CN" sz="3000" dirty="0" smtClean="0">
                <a:solidFill>
                  <a:srgbClr val="C82506"/>
                </a:solidFill>
              </a:rPr>
              <a:t>hard</a:t>
            </a:r>
            <a:r>
              <a:rPr lang="zh-CN" altLang="en-US" sz="3000" dirty="0" smtClean="0">
                <a:solidFill>
                  <a:srgbClr val="C82506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cases </a:t>
            </a:r>
            <a:r>
              <a:rPr lang="en-US" altLang="zh-CN" sz="3000" dirty="0" smtClean="0">
                <a:solidFill>
                  <a:schemeClr val="tx1"/>
                </a:solidFill>
              </a:rPr>
              <a:t>[</a:t>
            </a:r>
            <a:r>
              <a:rPr lang="en-US" altLang="zh-CN" sz="3000" dirty="0" err="1" smtClean="0">
                <a:solidFill>
                  <a:schemeClr val="tx1"/>
                </a:solidFill>
              </a:rPr>
              <a:t>Abe,Warmuth</a:t>
            </a:r>
            <a:r>
              <a:rPr lang="en-US" altLang="zh-CN" sz="3000" dirty="0" smtClean="0">
                <a:solidFill>
                  <a:schemeClr val="tx1"/>
                </a:solidFill>
              </a:rPr>
              <a:t>] [Kearns]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Given order k, cannot learn                                          in poly time, unless RP=NP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Unknown k, HMM is not efficiently PAC learnable, under noisy parity assumption</a:t>
            </a:r>
            <a:endParaRPr lang="en-US" sz="30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Example: reduction to parity of noise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Number of states = 4T-1,   observation alphabet = 2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required window size  = 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There exists an      such that there is no efficient algorithm for learning parity under uniform distribution in the PAC framework with classification  noise </a:t>
            </a:r>
            <a:endParaRPr lang="en-US" sz="30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chemeClr val="tx1"/>
              </a:solidFill>
            </a:endParaRPr>
          </a:p>
        </p:txBody>
      </p:sp>
      <p:pic>
        <p:nvPicPr>
          <p:cNvPr id="4" name="图片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357" y="3886934"/>
            <a:ext cx="2667000" cy="44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98859" y="7279879"/>
                <a:ext cx="3759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2800" b="0" dirty="0" smtClean="0">
                  <a:solidFill>
                    <a:srgbClr val="21A2FE"/>
                  </a:solidFill>
                  <a:latin typeface="Helvetica"/>
                  <a:ea typeface="Helvetica"/>
                  <a:cs typeface="Helvetica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859" y="7279879"/>
                <a:ext cx="37599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8397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393700" y="2218628"/>
            <a:ext cx="12090401" cy="6287741"/>
            <a:chOff x="393700" y="2218628"/>
            <a:chExt cx="12090401" cy="6287741"/>
          </a:xfrm>
        </p:grpSpPr>
        <p:sp>
          <p:nvSpPr>
            <p:cNvPr id="4" name="Rectangle 3"/>
            <p:cNvSpPr/>
            <p:nvPr/>
          </p:nvSpPr>
          <p:spPr>
            <a:xfrm>
              <a:off x="463872" y="2218628"/>
              <a:ext cx="53014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State = (</a:t>
              </a:r>
              <a:r>
                <a:rPr lang="en-US" altLang="zh-CN" sz="2400" dirty="0" smtClean="0">
                  <a:solidFill>
                    <a:schemeClr val="accent4"/>
                  </a:solidFill>
                  <a:latin typeface="Helvetica"/>
                  <a:ea typeface="Helvetica"/>
                  <a:cs typeface="Helvetica"/>
                </a:rPr>
                <a:t>Emission,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 Parity sum</a:t>
              </a:r>
              <a:r>
                <a:rPr lang="en-US" altLang="zh-CN" sz="2400" dirty="0" smtClean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</a:rPr>
                <a:t>, Stage</a:t>
              </a:r>
              <a:r>
                <a:rPr lang="en-US" altLang="zh-CN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9699" y="4452004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29699" y="5482716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5854" y="3421292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5854" y="4452004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05854" y="5482716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accent1"/>
                  </a:solidFill>
                  <a:latin typeface="Helvetica"/>
                  <a:ea typeface="Helvetica"/>
                  <a:cs typeface="Helvetica"/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05854" y="6513428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2081" y="3422956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22081" y="4453668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2081" y="5484380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22081" y="6515092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78405" y="3421292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78405" y="4452004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78405" y="5482716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78405" y="6513428"/>
              <a:ext cx="8899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80242" y="3422956"/>
              <a:ext cx="1120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280242" y="4453668"/>
              <a:ext cx="1120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80242" y="5484380"/>
              <a:ext cx="112082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80242" y="6515092"/>
              <a:ext cx="108234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18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318395" y="4457344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chemeClr val="accent4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x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318395" y="5488056"/>
              <a:ext cx="902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DE6A1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x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25191" y="7483685"/>
              <a:ext cx="13773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(r,0,</a:t>
              </a:r>
              <a:r>
                <a:rPr lang="en-US" sz="24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T+1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cxnSp>
          <p:nvCxnSpPr>
            <p:cNvPr id="30" name="Straight Arrow Connector 29"/>
            <p:cNvCxnSpPr>
              <a:stCxn id="6" idx="3"/>
              <a:endCxn id="8" idx="1"/>
            </p:cNvCxnSpPr>
            <p:nvPr/>
          </p:nvCxnSpPr>
          <p:spPr>
            <a:xfrm flipV="1">
              <a:off x="1532510" y="3652125"/>
              <a:ext cx="673344" cy="10307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3"/>
              <a:endCxn id="9" idx="1"/>
            </p:cNvCxnSpPr>
            <p:nvPr/>
          </p:nvCxnSpPr>
          <p:spPr>
            <a:xfrm>
              <a:off x="1532510" y="4682837"/>
              <a:ext cx="6733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3"/>
              <a:endCxn id="11" idx="1"/>
            </p:cNvCxnSpPr>
            <p:nvPr/>
          </p:nvCxnSpPr>
          <p:spPr>
            <a:xfrm>
              <a:off x="1532510" y="5713549"/>
              <a:ext cx="673344" cy="10307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3"/>
              <a:endCxn id="10" idx="1"/>
            </p:cNvCxnSpPr>
            <p:nvPr/>
          </p:nvCxnSpPr>
          <p:spPr>
            <a:xfrm>
              <a:off x="1532510" y="5713549"/>
              <a:ext cx="6733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29699" y="3799858"/>
              <a:ext cx="13777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tx2"/>
                  </a:solidFill>
                  <a:latin typeface="Helvetica"/>
                  <a:ea typeface="Helvetica"/>
                  <a:cs typeface="Helvetica"/>
                </a:rPr>
                <a:t>Uniform 0.5</a:t>
              </a:r>
              <a:endParaRPr lang="en-US" sz="1800" dirty="0">
                <a:solidFill>
                  <a:schemeClr val="tx2"/>
                </a:solidFill>
                <a:latin typeface="Helvetica"/>
                <a:ea typeface="Helvetica"/>
                <a:cs typeface="Helvetica"/>
              </a:endParaRPr>
            </a:p>
          </p:txBody>
        </p:sp>
        <p:cxnSp>
          <p:nvCxnSpPr>
            <p:cNvPr id="43" name="Straight Arrow Connector 42"/>
            <p:cNvCxnSpPr>
              <a:stCxn id="8" idx="3"/>
              <a:endCxn id="12" idx="1"/>
            </p:cNvCxnSpPr>
            <p:nvPr/>
          </p:nvCxnSpPr>
          <p:spPr>
            <a:xfrm>
              <a:off x="3108665" y="3652125"/>
              <a:ext cx="713416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8" idx="3"/>
              <a:endCxn id="13" idx="1"/>
            </p:cNvCxnSpPr>
            <p:nvPr/>
          </p:nvCxnSpPr>
          <p:spPr>
            <a:xfrm>
              <a:off x="3108665" y="3652125"/>
              <a:ext cx="713416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9" idx="3"/>
              <a:endCxn id="14" idx="1"/>
            </p:cNvCxnSpPr>
            <p:nvPr/>
          </p:nvCxnSpPr>
          <p:spPr>
            <a:xfrm>
              <a:off x="3108665" y="4682837"/>
              <a:ext cx="713416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9" idx="3"/>
              <a:endCxn id="15" idx="1"/>
            </p:cNvCxnSpPr>
            <p:nvPr/>
          </p:nvCxnSpPr>
          <p:spPr>
            <a:xfrm>
              <a:off x="3108665" y="4682837"/>
              <a:ext cx="713416" cy="2063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0" idx="3"/>
              <a:endCxn id="13" idx="1"/>
            </p:cNvCxnSpPr>
            <p:nvPr/>
          </p:nvCxnSpPr>
          <p:spPr>
            <a:xfrm flipV="1">
              <a:off x="3108665" y="4684501"/>
              <a:ext cx="713416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0" idx="3"/>
              <a:endCxn id="12" idx="1"/>
            </p:cNvCxnSpPr>
            <p:nvPr/>
          </p:nvCxnSpPr>
          <p:spPr>
            <a:xfrm flipV="1">
              <a:off x="3108665" y="3653789"/>
              <a:ext cx="713416" cy="20597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1" idx="3"/>
              <a:endCxn id="15" idx="1"/>
            </p:cNvCxnSpPr>
            <p:nvPr/>
          </p:nvCxnSpPr>
          <p:spPr>
            <a:xfrm>
              <a:off x="3108665" y="6744261"/>
              <a:ext cx="713416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1" idx="3"/>
              <a:endCxn id="14" idx="1"/>
            </p:cNvCxnSpPr>
            <p:nvPr/>
          </p:nvCxnSpPr>
          <p:spPr>
            <a:xfrm flipV="1">
              <a:off x="3108665" y="5715213"/>
              <a:ext cx="713416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6355275" y="3648797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355275" y="3648797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16" idx="1"/>
            </p:cNvCxnSpPr>
            <p:nvPr/>
          </p:nvCxnSpPr>
          <p:spPr>
            <a:xfrm flipV="1">
              <a:off x="6355275" y="3652125"/>
              <a:ext cx="723130" cy="10273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17" idx="1"/>
            </p:cNvCxnSpPr>
            <p:nvPr/>
          </p:nvCxnSpPr>
          <p:spPr>
            <a:xfrm>
              <a:off x="6355275" y="4679509"/>
              <a:ext cx="723130" cy="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19" idx="1"/>
            </p:cNvCxnSpPr>
            <p:nvPr/>
          </p:nvCxnSpPr>
          <p:spPr>
            <a:xfrm>
              <a:off x="6355275" y="5710221"/>
              <a:ext cx="723130" cy="10340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18" idx="1"/>
            </p:cNvCxnSpPr>
            <p:nvPr/>
          </p:nvCxnSpPr>
          <p:spPr>
            <a:xfrm>
              <a:off x="6355275" y="5710221"/>
              <a:ext cx="723130" cy="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355275" y="6740933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355275" y="5711885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6308390" y="2722934"/>
              <a:ext cx="27248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Skip stage for parity sum</a:t>
              </a:r>
              <a:endParaRPr lang="en-US" sz="1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8582663" y="3652125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8582663" y="3652125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8582663" y="4682837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8582663" y="4682837"/>
              <a:ext cx="748682" cy="2063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8582663" y="4684501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8582663" y="3653789"/>
              <a:ext cx="748682" cy="20597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8582663" y="6744261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8582663" y="5715213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20" idx="3"/>
              <a:endCxn id="26" idx="1"/>
            </p:cNvCxnSpPr>
            <p:nvPr/>
          </p:nvCxnSpPr>
          <p:spPr>
            <a:xfrm>
              <a:off x="10401062" y="3653789"/>
              <a:ext cx="917333" cy="103438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20" idx="3"/>
              <a:endCxn id="27" idx="1"/>
            </p:cNvCxnSpPr>
            <p:nvPr/>
          </p:nvCxnSpPr>
          <p:spPr>
            <a:xfrm>
              <a:off x="10401062" y="3653789"/>
              <a:ext cx="917333" cy="206510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21" idx="3"/>
              <a:endCxn id="26" idx="1"/>
            </p:cNvCxnSpPr>
            <p:nvPr/>
          </p:nvCxnSpPr>
          <p:spPr>
            <a:xfrm>
              <a:off x="10401062" y="4684501"/>
              <a:ext cx="917333" cy="367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21" idx="3"/>
              <a:endCxn id="27" idx="1"/>
            </p:cNvCxnSpPr>
            <p:nvPr/>
          </p:nvCxnSpPr>
          <p:spPr>
            <a:xfrm>
              <a:off x="10401062" y="4684501"/>
              <a:ext cx="917333" cy="103438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2" idx="3"/>
              <a:endCxn id="27" idx="1"/>
            </p:cNvCxnSpPr>
            <p:nvPr/>
          </p:nvCxnSpPr>
          <p:spPr>
            <a:xfrm>
              <a:off x="10401062" y="5715213"/>
              <a:ext cx="917333" cy="3676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2" idx="3"/>
              <a:endCxn id="26" idx="1"/>
            </p:cNvCxnSpPr>
            <p:nvPr/>
          </p:nvCxnSpPr>
          <p:spPr>
            <a:xfrm flipV="1">
              <a:off x="10401062" y="4688177"/>
              <a:ext cx="917333" cy="102703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23" idx="3"/>
              <a:endCxn id="26" idx="1"/>
            </p:cNvCxnSpPr>
            <p:nvPr/>
          </p:nvCxnSpPr>
          <p:spPr>
            <a:xfrm flipV="1">
              <a:off x="10362590" y="4688177"/>
              <a:ext cx="955805" cy="205774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23" idx="3"/>
              <a:endCxn id="27" idx="1"/>
            </p:cNvCxnSpPr>
            <p:nvPr/>
          </p:nvCxnSpPr>
          <p:spPr>
            <a:xfrm flipV="1">
              <a:off x="10362590" y="5718889"/>
              <a:ext cx="955805" cy="102703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Rectangle 133"/>
            <p:cNvSpPr/>
            <p:nvPr/>
          </p:nvSpPr>
          <p:spPr>
            <a:xfrm>
              <a:off x="10794767" y="3650360"/>
              <a:ext cx="3759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b="0" dirty="0" smtClean="0">
                <a:solidFill>
                  <a:srgbClr val="43CE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0635324" y="6228073"/>
              <a:ext cx="150573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2000" b="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335168" y="3416040"/>
              <a:ext cx="1095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000" dirty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335168" y="4446752"/>
              <a:ext cx="1095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000" dirty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335168" y="5477464"/>
              <a:ext cx="1095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000" dirty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5335168" y="6508176"/>
              <a:ext cx="105670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1</a:t>
              </a:r>
              <a:r>
                <a:rPr lang="en-US" sz="1800" dirty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s</a:t>
              </a:r>
              <a:r>
                <a:rPr lang="en-US" sz="1800" dirty="0" smtClean="0">
                  <a:solidFill>
                    <a:srgbClr val="0365C0"/>
                  </a:solidFill>
                  <a:latin typeface="Helvetica"/>
                  <a:ea typeface="Helvetica"/>
                  <a:cs typeface="Helvetica"/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  <a:latin typeface="Helvetica"/>
                  <a:ea typeface="Helvetica"/>
                  <a:cs typeface="Helvetica"/>
                </a:rPr>
                <a:t>)</a:t>
              </a:r>
              <a:endParaRPr lang="en-US" sz="2400" dirty="0"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490726" y="7919485"/>
              <a:ext cx="1416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Reset stage</a:t>
              </a:r>
              <a:endParaRPr lang="en-US" sz="1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endParaRPr>
            </a:p>
          </p:txBody>
        </p:sp>
        <p:cxnSp>
          <p:nvCxnSpPr>
            <p:cNvPr id="159" name="Straight Arrow Connector 158"/>
            <p:cNvCxnSpPr>
              <a:stCxn id="26" idx="3"/>
            </p:cNvCxnSpPr>
            <p:nvPr/>
          </p:nvCxnSpPr>
          <p:spPr>
            <a:xfrm>
              <a:off x="12221206" y="4688177"/>
              <a:ext cx="262894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7" idx="3"/>
            </p:cNvCxnSpPr>
            <p:nvPr/>
          </p:nvCxnSpPr>
          <p:spPr>
            <a:xfrm>
              <a:off x="12221206" y="5718889"/>
              <a:ext cx="262894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2484100" y="4688177"/>
              <a:ext cx="0" cy="30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endCxn id="28" idx="3"/>
            </p:cNvCxnSpPr>
            <p:nvPr/>
          </p:nvCxnSpPr>
          <p:spPr>
            <a:xfrm flipH="1">
              <a:off x="6902491" y="7714517"/>
              <a:ext cx="5581610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28" idx="1"/>
            </p:cNvCxnSpPr>
            <p:nvPr/>
          </p:nvCxnSpPr>
          <p:spPr>
            <a:xfrm flipH="1" flipV="1">
              <a:off x="393701" y="7710840"/>
              <a:ext cx="5131490" cy="36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393700" y="4677584"/>
              <a:ext cx="0" cy="30279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endCxn id="6" idx="1"/>
            </p:cNvCxnSpPr>
            <p:nvPr/>
          </p:nvCxnSpPr>
          <p:spPr>
            <a:xfrm flipV="1">
              <a:off x="393700" y="4682837"/>
              <a:ext cx="235999" cy="5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7" idx="1"/>
            </p:cNvCxnSpPr>
            <p:nvPr/>
          </p:nvCxnSpPr>
          <p:spPr>
            <a:xfrm flipV="1">
              <a:off x="393700" y="5713549"/>
              <a:ext cx="235999" cy="5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4551769" y="5197390"/>
              <a:ext cx="846467" cy="62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>
              <a:off x="7915494" y="5199843"/>
              <a:ext cx="645929" cy="62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72"/>
            <p:cNvCxnSpPr>
              <a:stCxn id="28" idx="3"/>
            </p:cNvCxnSpPr>
            <p:nvPr/>
          </p:nvCxnSpPr>
          <p:spPr>
            <a:xfrm>
              <a:off x="6902491" y="7714518"/>
              <a:ext cx="201466" cy="791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72"/>
            <p:cNvCxnSpPr/>
            <p:nvPr/>
          </p:nvCxnSpPr>
          <p:spPr>
            <a:xfrm>
              <a:off x="5335168" y="8506369"/>
              <a:ext cx="17687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72"/>
            <p:cNvCxnSpPr/>
            <p:nvPr/>
          </p:nvCxnSpPr>
          <p:spPr>
            <a:xfrm flipH="1">
              <a:off x="5335168" y="7945350"/>
              <a:ext cx="155558" cy="561019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9935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HMM learning problems</a:t>
            </a:r>
            <a:endParaRPr kumimoji="1" lang="zh-CN" altLang="en-US" dirty="0"/>
          </a:p>
        </p:txBody>
      </p:sp>
      <p:sp>
        <p:nvSpPr>
          <p:cNvPr id="4" name="Shape 25"/>
          <p:cNvSpPr>
            <a:spLocks noGrp="1"/>
          </p:cNvSpPr>
          <p:nvPr>
            <p:ph type="body" idx="1"/>
          </p:nvPr>
        </p:nvSpPr>
        <p:spPr>
          <a:xfrm>
            <a:off x="213592" y="1223674"/>
            <a:ext cx="12937157" cy="77981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Observe:</a:t>
            </a:r>
            <a:r>
              <a:rPr lang="zh-CN" altLang="en-US" sz="3200" dirty="0" smtClean="0">
                <a:solidFill>
                  <a:srgbClr val="53585F"/>
                </a:solidFill>
              </a:rPr>
              <a:t>   </a:t>
            </a:r>
            <a:r>
              <a:rPr lang="en-US" altLang="zh-CN" sz="3200" dirty="0">
                <a:solidFill>
                  <a:srgbClr val="C82506"/>
                </a:solidFill>
              </a:rPr>
              <a:t>sample sequences</a:t>
            </a:r>
            <a:r>
              <a:rPr lang="zh-CN" altLang="en-US" sz="3200" dirty="0">
                <a:solidFill>
                  <a:srgbClr val="C82506"/>
                </a:solidFill>
              </a:rPr>
              <a:t> </a:t>
            </a:r>
            <a:r>
              <a:rPr lang="en-US" altLang="zh-CN" sz="3200" dirty="0" smtClean="0">
                <a:solidFill>
                  <a:srgbClr val="C82506"/>
                </a:solidFill>
              </a:rPr>
              <a:t>of </a:t>
            </a:r>
            <a:r>
              <a:rPr lang="en-US" altLang="zh-CN" sz="3200" dirty="0" smtClean="0">
                <a:solidFill>
                  <a:srgbClr val="53585F"/>
                </a:solidFill>
              </a:rPr>
              <a:t>the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output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process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of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an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Goal</a:t>
            </a:r>
            <a:r>
              <a:rPr lang="en-US" altLang="zh-CN" sz="3200" dirty="0" smtClean="0">
                <a:solidFill>
                  <a:schemeClr val="tx1"/>
                </a:solidFill>
              </a:rPr>
              <a:t>:</a:t>
            </a:r>
            <a:r>
              <a:rPr lang="zh-CN" altLang="en-US" sz="32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</a:rPr>
              <a:t>an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operator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/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HMM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model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to</a:t>
            </a:r>
            <a:r>
              <a:rPr lang="zh-CN" altLang="en-US" sz="3200" dirty="0" smtClean="0">
                <a:solidFill>
                  <a:srgbClr val="C82506"/>
                </a:solidFill>
              </a:rPr>
              <a:t> </a:t>
            </a:r>
            <a:r>
              <a:rPr lang="en-US" altLang="zh-CN" sz="3200" dirty="0" smtClean="0">
                <a:solidFill>
                  <a:srgbClr val="C82506"/>
                </a:solidFill>
              </a:rPr>
              <a:t>fit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 </a:t>
            </a:r>
            <a:r>
              <a:rPr lang="en-US" altLang="zh-CN" sz="3200" dirty="0" smtClean="0">
                <a:solidFill>
                  <a:srgbClr val="53585F"/>
                </a:solidFill>
              </a:rPr>
              <a:t>process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Old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art: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     </a:t>
            </a:r>
            <a:r>
              <a:rPr lang="en-US" altLang="zh-CN" sz="3200" dirty="0" smtClean="0">
                <a:solidFill>
                  <a:schemeClr val="accent5"/>
                </a:solidFill>
              </a:rPr>
              <a:t>EM</a:t>
            </a:r>
            <a:r>
              <a:rPr lang="en-US" altLang="zh-CN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( Expectation-Maximization 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New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art: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</a:rPr>
              <a:t>   </a:t>
            </a:r>
            <a:r>
              <a:rPr lang="en-US" altLang="zh-CN" sz="3200" dirty="0" smtClean="0">
                <a:solidFill>
                  <a:srgbClr val="C82506"/>
                </a:solidFill>
              </a:rPr>
              <a:t>Spectral</a:t>
            </a:r>
            <a:r>
              <a:rPr lang="zh-CN" altLang="en-US" sz="3200" dirty="0" smtClean="0">
                <a:solidFill>
                  <a:srgbClr val="C82506"/>
                </a:solidFill>
              </a:rPr>
              <a:t> </a:t>
            </a:r>
            <a:r>
              <a:rPr lang="en-US" altLang="zh-CN" sz="3200" dirty="0">
                <a:solidFill>
                  <a:srgbClr val="C82506"/>
                </a:solidFill>
              </a:rPr>
              <a:t>method</a:t>
            </a:r>
            <a:r>
              <a:rPr lang="zh-CN" altLang="en-US" sz="3200" dirty="0">
                <a:solidFill>
                  <a:srgbClr val="C82506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(subspace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id/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automata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/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tensor)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565792" y="4025432"/>
            <a:ext cx="3653555" cy="1066959"/>
          </a:xfrm>
          <a:prstGeom prst="wedgeRoundRectCallout">
            <a:avLst>
              <a:gd name="adj1" fmla="val -38163"/>
              <a:gd name="adj2" fmla="val 80202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Maximal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likelihood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Helvetica"/>
              <a:ea typeface="+mn-ea"/>
              <a:cs typeface="Helvetica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estimator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565792" y="7091875"/>
            <a:ext cx="3653555" cy="624284"/>
          </a:xfrm>
          <a:prstGeom prst="wedgeRoundRectCallout">
            <a:avLst>
              <a:gd name="adj1" fmla="val -38699"/>
              <a:gd name="adj2" fmla="val -100948"/>
              <a:gd name="adj3" fmla="val 16667"/>
            </a:avLst>
          </a:prstGeom>
          <a:solidFill>
            <a:srgbClr val="C82506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Statistics</a:t>
            </a:r>
            <a:r>
              <a:rPr lang="zh-CN" altLang="en-US" sz="30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  <a:latin typeface="Helvetica"/>
                <a:ea typeface="+mn-ea"/>
                <a:cs typeface="Helvetica"/>
                <a:sym typeface="Helvetica Light"/>
              </a:rPr>
              <a:t>matching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"/>
              <a:ea typeface="+mn-ea"/>
              <a:cs typeface="Helvetica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02065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HMM learning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4A4F56"/>
                </a:solidFill>
              </a:rPr>
              <a:t>Old</a:t>
            </a:r>
            <a:r>
              <a:rPr lang="zh-CN" altLang="en-US" sz="3500" b="1" dirty="0" smtClean="0">
                <a:solidFill>
                  <a:srgbClr val="4A4F56"/>
                </a:solidFill>
              </a:rPr>
              <a:t> </a:t>
            </a:r>
            <a:r>
              <a:rPr lang="en-US" altLang="zh-CN" sz="3500" b="1" dirty="0" smtClean="0">
                <a:solidFill>
                  <a:srgbClr val="4A4F56"/>
                </a:solidFill>
              </a:rPr>
              <a:t>art</a:t>
            </a:r>
            <a:r>
              <a:rPr lang="en-US" altLang="zh-CN" sz="3500" dirty="0" smtClean="0">
                <a:solidFill>
                  <a:srgbClr val="4A4F56"/>
                </a:solidFill>
              </a:rPr>
              <a:t>: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</a:t>
            </a:r>
            <a:r>
              <a:rPr lang="en-US" altLang="zh-CN" sz="3500" dirty="0" smtClean="0">
                <a:solidFill>
                  <a:srgbClr val="C00000"/>
                </a:solidFill>
              </a:rPr>
              <a:t>EM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3550082" y="5390534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Inference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9" name="Shape 109"/>
          <p:cNvSpPr/>
          <p:nvPr/>
        </p:nvSpPr>
        <p:spPr>
          <a:xfrm>
            <a:off x="6883674" y="5390534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bg1"/>
                </a:solidFill>
              </a:rPr>
              <a:t>Parameter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estimation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8705" y="4877573"/>
            <a:ext cx="19634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Observe</a:t>
            </a:r>
            <a:r>
              <a:rPr lang="zh-CN" altLang="en-US" sz="3000" dirty="0" smtClean="0">
                <a:latin typeface="Helvetica"/>
                <a:ea typeface="Helvetica"/>
                <a:cs typeface="Helvetica"/>
              </a:rPr>
              <a:t> </a:t>
            </a:r>
            <a:endParaRPr lang="en-US" altLang="zh-CN" sz="3000" dirty="0" smtClean="0">
              <a:latin typeface="Helvetica"/>
              <a:ea typeface="Helvetica"/>
              <a:cs typeface="Helvetica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sequences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492416" y="4917326"/>
            <a:ext cx="29678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Estimated</a:t>
            </a:r>
            <a:r>
              <a:rPr lang="zh-CN" altLang="en-US" sz="3000" dirty="0" smtClean="0"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model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17" name="Shape 112"/>
          <p:cNvSpPr/>
          <p:nvPr/>
        </p:nvSpPr>
        <p:spPr>
          <a:xfrm>
            <a:off x="2801815" y="5908501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" name="Shape 112"/>
          <p:cNvSpPr/>
          <p:nvPr/>
        </p:nvSpPr>
        <p:spPr>
          <a:xfrm>
            <a:off x="8824997" y="5972855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111" y="5994386"/>
            <a:ext cx="2667000" cy="444500"/>
          </a:xfrm>
          <a:prstGeom prst="rect">
            <a:avLst/>
          </a:prstGeom>
        </p:spPr>
      </p:pic>
      <p:sp>
        <p:nvSpPr>
          <p:cNvPr id="22" name="圆角矩形标注 21"/>
          <p:cNvSpPr/>
          <p:nvPr/>
        </p:nvSpPr>
        <p:spPr>
          <a:xfrm>
            <a:off x="7366469" y="7814707"/>
            <a:ext cx="5638331" cy="1543685"/>
          </a:xfrm>
          <a:prstGeom prst="wedgeRoundRectCallout">
            <a:avLst>
              <a:gd name="adj1" fmla="val -28697"/>
              <a:gd name="adj2" fmla="val -72131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Parametric, 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need to know order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k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Local optimality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Slow convergence 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175" y="5972855"/>
            <a:ext cx="965200" cy="3937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040" y="6484964"/>
            <a:ext cx="1257300" cy="419100"/>
          </a:xfrm>
          <a:prstGeom prst="rect">
            <a:avLst/>
          </a:prstGeom>
        </p:spPr>
      </p:pic>
      <p:sp>
        <p:nvSpPr>
          <p:cNvPr id="5" name="下弧形箭头 4"/>
          <p:cNvSpPr/>
          <p:nvPr/>
        </p:nvSpPr>
        <p:spPr>
          <a:xfrm>
            <a:off x="5108479" y="4317561"/>
            <a:ext cx="2003247" cy="931894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下弧形箭头 22"/>
          <p:cNvSpPr/>
          <p:nvPr/>
        </p:nvSpPr>
        <p:spPr>
          <a:xfrm rot="10800000">
            <a:off x="5104575" y="7263752"/>
            <a:ext cx="2003247" cy="931894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70689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HMM learning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 </a:t>
            </a:r>
            <a:r>
              <a:rPr lang="en-US" altLang="zh-CN" sz="3600" dirty="0" smtClean="0">
                <a:solidFill>
                  <a:schemeClr val="tx1"/>
                </a:solidFill>
              </a:rPr>
              <a:t>an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/>
              <a:t>New</a:t>
            </a:r>
            <a:r>
              <a:rPr lang="zh-CN" altLang="en-US" sz="3500" b="1" dirty="0"/>
              <a:t> </a:t>
            </a:r>
            <a:r>
              <a:rPr lang="en-US" altLang="zh-CN" sz="3500" b="1" dirty="0"/>
              <a:t>art</a:t>
            </a:r>
            <a:r>
              <a:rPr lang="en-US" altLang="zh-CN" sz="3500" dirty="0"/>
              <a:t>:</a:t>
            </a:r>
            <a:r>
              <a:rPr lang="zh-CN" altLang="en-US" sz="3500" dirty="0"/>
              <a:t> </a:t>
            </a:r>
            <a:r>
              <a:rPr lang="zh-CN" altLang="en-US" sz="3500" dirty="0" smtClean="0"/>
              <a:t>  </a:t>
            </a:r>
            <a:r>
              <a:rPr lang="en-US" altLang="zh-CN" sz="3500" dirty="0">
                <a:solidFill>
                  <a:srgbClr val="C00000"/>
                </a:solidFill>
              </a:rPr>
              <a:t>s</a:t>
            </a:r>
            <a:r>
              <a:rPr lang="en-US" altLang="zh-CN" sz="3500" dirty="0" smtClean="0">
                <a:solidFill>
                  <a:srgbClr val="C00000"/>
                </a:solidFill>
              </a:rPr>
              <a:t>pectral</a:t>
            </a:r>
            <a:r>
              <a:rPr lang="zh-CN" altLang="en-US" sz="3500" dirty="0" smtClean="0">
                <a:solidFill>
                  <a:srgbClr val="C00000"/>
                </a:solidFill>
              </a:rPr>
              <a:t> </a:t>
            </a:r>
            <a:r>
              <a:rPr lang="en-US" altLang="zh-CN" sz="3500" dirty="0" smtClean="0">
                <a:solidFill>
                  <a:srgbClr val="C00000"/>
                </a:solidFill>
              </a:rPr>
              <a:t>method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18" name="Shape 109"/>
          <p:cNvSpPr/>
          <p:nvPr/>
        </p:nvSpPr>
        <p:spPr>
          <a:xfrm>
            <a:off x="2573182" y="5898496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Compute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statistics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0" name="Shape 109"/>
          <p:cNvSpPr/>
          <p:nvPr/>
        </p:nvSpPr>
        <p:spPr>
          <a:xfrm>
            <a:off x="5906774" y="5898496"/>
            <a:ext cx="1831929" cy="1803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bg1"/>
                </a:solidFill>
              </a:rPr>
              <a:t>Realization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/>
                </a:solidFill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</a:rPr>
              <a:t>lgorithm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" name="文本框 13"/>
          <p:cNvSpPr txBox="1"/>
          <p:nvPr/>
        </p:nvSpPr>
        <p:spPr>
          <a:xfrm>
            <a:off x="217647" y="5385535"/>
            <a:ext cx="19634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Observe</a:t>
            </a:r>
            <a:r>
              <a:rPr lang="zh-CN" altLang="en-US" sz="3000" dirty="0" smtClean="0">
                <a:latin typeface="Helvetica"/>
                <a:ea typeface="Helvetica"/>
                <a:cs typeface="Helvetica"/>
              </a:rPr>
              <a:t> </a:t>
            </a:r>
            <a:endParaRPr lang="en-US" altLang="zh-CN" sz="3000" dirty="0" smtClean="0">
              <a:latin typeface="Helvetica"/>
              <a:ea typeface="Helvetica"/>
              <a:cs typeface="Helvetica"/>
            </a:endParaRPr>
          </a:p>
          <a:p>
            <a:pPr algn="ctr" rtl="0" latinLnBrk="1" hangingPunct="0"/>
            <a:r>
              <a:rPr lang="en-US" altLang="zh-CN" sz="3000" dirty="0">
                <a:latin typeface="Helvetica"/>
                <a:ea typeface="Helvetica"/>
                <a:cs typeface="Helvetica"/>
              </a:rPr>
              <a:t>sequences</a:t>
            </a:r>
            <a:endParaRPr lang="zh-CN" altLang="en-US" sz="30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4385687" y="5418449"/>
            <a:ext cx="164185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Helvetica"/>
                <a:ea typeface="Helvetica"/>
                <a:cs typeface="Helvetica"/>
              </a:rPr>
              <a:t>S</a:t>
            </a:r>
            <a:r>
              <a:rPr kumimoji="0" lang="en-US" altLang="zh-CN" sz="3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"/>
                <a:ea typeface="Helvetica"/>
                <a:cs typeface="Helvetica"/>
                <a:sym typeface="Titillium"/>
              </a:rPr>
              <a:t>tatistics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28" name="文本框 15"/>
          <p:cNvSpPr txBox="1"/>
          <p:nvPr/>
        </p:nvSpPr>
        <p:spPr>
          <a:xfrm>
            <a:off x="8389025" y="5418449"/>
            <a:ext cx="296789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Estimated</a:t>
            </a:r>
            <a:r>
              <a:rPr lang="zh-CN" altLang="en-US" sz="3000" dirty="0" smtClean="0"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model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29" name="Shape 112"/>
          <p:cNvSpPr/>
          <p:nvPr/>
        </p:nvSpPr>
        <p:spPr>
          <a:xfrm>
            <a:off x="4653268" y="6459577"/>
            <a:ext cx="1005348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" name="Shape 112"/>
          <p:cNvSpPr/>
          <p:nvPr/>
        </p:nvSpPr>
        <p:spPr>
          <a:xfrm>
            <a:off x="7848097" y="6480817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442" y="6796479"/>
            <a:ext cx="4572000" cy="457200"/>
          </a:xfrm>
          <a:prstGeom prst="rect">
            <a:avLst/>
          </a:prstGeom>
        </p:spPr>
      </p:pic>
      <p:pic>
        <p:nvPicPr>
          <p:cNvPr id="32" name="图片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442" y="6252313"/>
            <a:ext cx="2667000" cy="444500"/>
          </a:xfrm>
          <a:prstGeom prst="rect">
            <a:avLst/>
          </a:prstGeom>
        </p:spPr>
      </p:pic>
      <p:sp>
        <p:nvSpPr>
          <p:cNvPr id="33" name="圆角矩形标注 21"/>
          <p:cNvSpPr/>
          <p:nvPr/>
        </p:nvSpPr>
        <p:spPr>
          <a:xfrm>
            <a:off x="7333035" y="8009897"/>
            <a:ext cx="2304400" cy="1066959"/>
          </a:xfrm>
          <a:prstGeom prst="wedgeRoundRectCallout">
            <a:avLst>
              <a:gd name="adj1" fmla="val -38063"/>
              <a:gd name="adj2" fmla="val -73397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err="1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Identifiability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Uniqueness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34" name="图片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3" y="7133713"/>
            <a:ext cx="965200" cy="393700"/>
          </a:xfrm>
          <a:prstGeom prst="rect">
            <a:avLst/>
          </a:prstGeom>
        </p:spPr>
      </p:pic>
      <p:sp>
        <p:nvSpPr>
          <p:cNvPr id="35" name="Shape 112"/>
          <p:cNvSpPr/>
          <p:nvPr/>
        </p:nvSpPr>
        <p:spPr>
          <a:xfrm>
            <a:off x="1443755" y="6476719"/>
            <a:ext cx="1005348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4" y="7181110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2383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dirty="0"/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 learning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33" name="Shape 109"/>
          <p:cNvSpPr/>
          <p:nvPr/>
        </p:nvSpPr>
        <p:spPr>
          <a:xfrm>
            <a:off x="2195550" y="5952232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Compute</a:t>
            </a:r>
            <a:r>
              <a:rPr lang="zh-CN" alt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Helvetica"/>
                <a:cs typeface="Helvetica"/>
              </a:rPr>
              <a:t>statistics</a:t>
            </a:r>
            <a:endParaRPr sz="3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4" name="Shape 109"/>
          <p:cNvSpPr/>
          <p:nvPr/>
        </p:nvSpPr>
        <p:spPr>
          <a:xfrm>
            <a:off x="5196996" y="595223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Helvetica"/>
                <a:cs typeface="Helvetica"/>
              </a:rPr>
              <a:t>Tensor</a:t>
            </a:r>
            <a:r>
              <a:rPr lang="zh-CN" alt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altLang="zh-CN" sz="3000" dirty="0" err="1" smtClean="0">
                <a:solidFill>
                  <a:schemeClr val="bg1"/>
                </a:solidFill>
                <a:latin typeface="Helvetica"/>
                <a:cs typeface="Helvetica"/>
              </a:rPr>
              <a:t>decomp</a:t>
            </a:r>
            <a:endParaRPr sz="3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368" y="7356228"/>
            <a:ext cx="469900" cy="3175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-97625" y="5224364"/>
            <a:ext cx="196345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Observe</a:t>
            </a:r>
            <a:r>
              <a:rPr lang="zh-CN" altLang="en-US" sz="3000" dirty="0" smtClean="0">
                <a:latin typeface="Helvetica"/>
                <a:ea typeface="Helvetica"/>
                <a:cs typeface="Helvetica"/>
              </a:rPr>
              <a:t> </a:t>
            </a:r>
            <a:endParaRPr lang="en-US" altLang="zh-CN" sz="3000" dirty="0" smtClean="0">
              <a:latin typeface="Helvetica"/>
              <a:ea typeface="Helvetica"/>
              <a:cs typeface="Helvetica"/>
            </a:endParaRPr>
          </a:p>
          <a:p>
            <a:pPr algn="ctr" rtl="0" latinLnBrk="1" hangingPunct="0"/>
            <a:r>
              <a:rPr lang="en-US" altLang="zh-CN" sz="3000" dirty="0">
                <a:latin typeface="Helvetica"/>
                <a:ea typeface="Helvetica"/>
                <a:cs typeface="Helvetica"/>
              </a:rPr>
              <a:t>sequences</a:t>
            </a:r>
            <a:endParaRPr lang="zh-CN" altLang="en-US" sz="30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551825" y="5224364"/>
            <a:ext cx="181317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Estimated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latin typeface="Helvetica"/>
                <a:ea typeface="Helvetica"/>
                <a:cs typeface="Helvetica"/>
              </a:rPr>
              <a:t>HMM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55" name="Shape 112"/>
          <p:cNvSpPr/>
          <p:nvPr/>
        </p:nvSpPr>
        <p:spPr>
          <a:xfrm>
            <a:off x="1447283" y="647019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Shape 112"/>
          <p:cNvSpPr/>
          <p:nvPr/>
        </p:nvSpPr>
        <p:spPr>
          <a:xfrm>
            <a:off x="4350368" y="64908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" name="Shape 112"/>
          <p:cNvSpPr/>
          <p:nvPr/>
        </p:nvSpPr>
        <p:spPr>
          <a:xfrm>
            <a:off x="10264653" y="651001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3" name="Shape 109"/>
          <p:cNvSpPr/>
          <p:nvPr/>
        </p:nvSpPr>
        <p:spPr>
          <a:xfrm>
            <a:off x="8231363" y="594156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Helvetica"/>
                <a:cs typeface="Helvetica"/>
              </a:rPr>
              <a:t>Linear</a:t>
            </a:r>
            <a:r>
              <a:rPr lang="zh-CN" altLang="en-US" sz="30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endParaRPr lang="en-US" altLang="zh-CN" sz="30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err="1" smtClean="0">
                <a:solidFill>
                  <a:schemeClr val="bg1"/>
                </a:solidFill>
                <a:latin typeface="Helvetica"/>
                <a:cs typeface="Helvetica"/>
              </a:rPr>
              <a:t>eqn</a:t>
            </a:r>
            <a:endParaRPr sz="3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66" name="Shape 112"/>
          <p:cNvSpPr/>
          <p:nvPr/>
        </p:nvSpPr>
        <p:spPr>
          <a:xfrm>
            <a:off x="7335822" y="6523533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196" y="7337781"/>
            <a:ext cx="1219200" cy="3556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67" y="7251707"/>
            <a:ext cx="1155700" cy="469900"/>
          </a:xfrm>
          <a:prstGeom prst="rect">
            <a:avLst/>
          </a:prstGeom>
        </p:spPr>
      </p:pic>
      <p:pic>
        <p:nvPicPr>
          <p:cNvPr id="79" name="图片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483" y="7277107"/>
            <a:ext cx="2667000" cy="444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243" y="5034204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  <a:latin typeface="Helvetica"/>
                <a:ea typeface="Helvetica"/>
                <a:cs typeface="Helvetica"/>
              </a:rPr>
              <a:t>Two step algorithm</a:t>
            </a:r>
            <a:endParaRPr lang="en-US" dirty="0">
              <a:solidFill>
                <a:schemeClr val="accent6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5455" y="4787900"/>
            <a:ext cx="5259198" cy="3670300"/>
          </a:xfrm>
          <a:prstGeom prst="rect">
            <a:avLst/>
          </a:prstGeom>
          <a:noFill/>
          <a:ln w="57150" cap="flat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18271" y="5374500"/>
            <a:ext cx="1641851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>
                <a:latin typeface="Helvetica"/>
                <a:ea typeface="Helvetica"/>
                <a:cs typeface="Helvetica"/>
              </a:rPr>
              <a:t>S</a:t>
            </a:r>
            <a:r>
              <a:rPr kumimoji="0" lang="en-US" altLang="zh-CN" sz="3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"/>
                <a:ea typeface="Helvetica"/>
                <a:cs typeface="Helvetica"/>
                <a:sym typeface="Titillium"/>
              </a:rPr>
              <a:t>tatistics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latin typeface="Helvetica"/>
              <a:ea typeface="Helvetica"/>
              <a:cs typeface="Helvetica"/>
              <a:sym typeface="Titillium"/>
            </a:endParaRPr>
          </a:p>
        </p:txBody>
      </p:sp>
      <p:sp>
        <p:nvSpPr>
          <p:cNvPr id="54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 </a:t>
            </a:r>
            <a:r>
              <a:rPr lang="en-US" altLang="zh-CN" sz="3600" dirty="0" smtClean="0">
                <a:solidFill>
                  <a:schemeClr val="tx1"/>
                </a:solidFill>
              </a:rPr>
              <a:t>an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/>
              <a:t>New</a:t>
            </a:r>
            <a:r>
              <a:rPr lang="zh-CN" altLang="en-US" sz="3500" b="1" dirty="0"/>
              <a:t> </a:t>
            </a:r>
            <a:r>
              <a:rPr lang="en-US" altLang="zh-CN" sz="3500" b="1" dirty="0"/>
              <a:t>art</a:t>
            </a:r>
            <a:r>
              <a:rPr lang="en-US" altLang="zh-CN" sz="3500" dirty="0"/>
              <a:t>:</a:t>
            </a:r>
            <a:r>
              <a:rPr lang="zh-CN" altLang="en-US" sz="3500" dirty="0"/>
              <a:t> </a:t>
            </a:r>
            <a:r>
              <a:rPr lang="zh-CN" altLang="en-US" sz="3500" dirty="0" smtClean="0"/>
              <a:t>  </a:t>
            </a:r>
            <a:r>
              <a:rPr lang="en-US" altLang="zh-CN" sz="3500" dirty="0">
                <a:solidFill>
                  <a:srgbClr val="C00000"/>
                </a:solidFill>
              </a:rPr>
              <a:t>s</a:t>
            </a:r>
            <a:r>
              <a:rPr lang="en-US" altLang="zh-CN" sz="3500" dirty="0" smtClean="0">
                <a:solidFill>
                  <a:srgbClr val="C00000"/>
                </a:solidFill>
              </a:rPr>
              <a:t>pectral</a:t>
            </a:r>
            <a:r>
              <a:rPr lang="zh-CN" altLang="en-US" sz="3500" dirty="0" smtClean="0">
                <a:solidFill>
                  <a:srgbClr val="C00000"/>
                </a:solidFill>
              </a:rPr>
              <a:t> </a:t>
            </a:r>
            <a:r>
              <a:rPr lang="en-US" altLang="zh-CN" sz="3500" dirty="0" smtClean="0">
                <a:solidFill>
                  <a:srgbClr val="C00000"/>
                </a:solidFill>
              </a:rPr>
              <a:t>method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3829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Ongoing works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dirty="0" smtClean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4A4F56"/>
                </a:solidFill>
                <a:sym typeface="Wingdings"/>
              </a:rPr>
              <a:t>Smoothed analysis – </a:t>
            </a: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perturbation based 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Understand the polynomial time algorithm in practice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Agnostic HMM </a:t>
            </a:r>
            <a:r>
              <a:rPr lang="en-US" altLang="zh-CN" sz="4000" dirty="0">
                <a:solidFill>
                  <a:srgbClr val="53585F"/>
                </a:solidFill>
                <a:sym typeface="Wingdings"/>
              </a:rPr>
              <a:t>learning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If </a:t>
            </a: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the underlying model is not a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HMM…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which </a:t>
            </a: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class of models have better fitting power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  <a:sym typeface="Wingdings"/>
              </a:rPr>
              <a:t>HMM model reduction</a:t>
            </a:r>
            <a:endParaRPr lang="en-US" altLang="zh-CN" sz="36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4000" dirty="0" smtClean="0">
              <a:solidFill>
                <a:srgbClr val="53585F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866717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Finite-State Stationary Process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9" name="Text Placeholder 2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500" dirty="0" smtClean="0"/>
              <a:t>Realization: Recover     from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3500" dirty="0" smtClean="0"/>
              <a:t>Fundamental Question: What is the </a:t>
            </a:r>
            <a:r>
              <a:rPr lang="en-US" sz="3500" dirty="0" smtClean="0">
                <a:solidFill>
                  <a:schemeClr val="accent1"/>
                </a:solidFill>
              </a:rPr>
              <a:t>minimal order </a:t>
            </a:r>
            <a:r>
              <a:rPr lang="en-US" sz="3500" dirty="0" smtClean="0"/>
              <a:t>of the realization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95728" y="2378130"/>
            <a:ext cx="11210348" cy="1701469"/>
            <a:chOff x="2550486" y="7112549"/>
            <a:chExt cx="11210348" cy="1544396"/>
          </a:xfrm>
        </p:grpSpPr>
        <p:pic>
          <p:nvPicPr>
            <p:cNvPr id="6" name="图片 5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655095" y="7112549"/>
              <a:ext cx="199020" cy="352113"/>
            </a:xfrm>
            <a:prstGeom prst="rect">
              <a:avLst/>
            </a:prstGeom>
          </p:spPr>
        </p:pic>
        <p:pic>
          <p:nvPicPr>
            <p:cNvPr id="13" name="图片 12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0486" y="7974576"/>
              <a:ext cx="11210348" cy="682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96151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66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39938" cy="119822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82506"/>
                </a:solidFill>
              </a:rPr>
              <a:t>Quasi-HMM realization</a:t>
            </a:r>
            <a:r>
              <a:rPr lang="zh-CN" altLang="en-US" sz="4000" dirty="0" smtClean="0">
                <a:solidFill>
                  <a:srgbClr val="C82506"/>
                </a:solidFill>
              </a:rPr>
              <a:t> </a:t>
            </a:r>
            <a:r>
              <a:rPr lang="en-US" altLang="zh-CN" sz="4000" dirty="0" smtClean="0">
                <a:solidFill>
                  <a:srgbClr val="C82506"/>
                </a:solidFill>
              </a:rPr>
              <a:t>( correctness of the algorithm )</a:t>
            </a:r>
            <a:endParaRPr sz="4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Sketch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proof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9" y="1574058"/>
            <a:ext cx="12777674" cy="25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058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Sketch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proof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9" y="1574058"/>
            <a:ext cx="12777674" cy="2562964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92" y="6331206"/>
            <a:ext cx="7874000" cy="21463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92" y="8867712"/>
            <a:ext cx="12465656" cy="657346"/>
          </a:xfrm>
          <a:prstGeom prst="rect">
            <a:avLst/>
          </a:prstGeom>
        </p:spPr>
      </p:pic>
      <p:pic>
        <p:nvPicPr>
          <p:cNvPr id="7" name="图片 6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5484202"/>
            <a:ext cx="6438900" cy="4318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556" y="5700102"/>
            <a:ext cx="2425700" cy="15748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731378" y="5405669"/>
            <a:ext cx="6508181" cy="3558045"/>
            <a:chOff x="2731378" y="5405669"/>
            <a:chExt cx="6508181" cy="3558045"/>
          </a:xfrm>
        </p:grpSpPr>
        <p:sp>
          <p:nvSpPr>
            <p:cNvPr id="17" name="矩形 12"/>
            <p:cNvSpPr/>
            <p:nvPr/>
          </p:nvSpPr>
          <p:spPr>
            <a:xfrm>
              <a:off x="2731378" y="5405669"/>
              <a:ext cx="4399894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8" name="组 11"/>
            <p:cNvGrpSpPr/>
            <p:nvPr/>
          </p:nvGrpSpPr>
          <p:grpSpPr>
            <a:xfrm>
              <a:off x="4953061" y="6466576"/>
              <a:ext cx="4286498" cy="2497138"/>
              <a:chOff x="7961913" y="6779168"/>
              <a:chExt cx="4286498" cy="2497138"/>
            </a:xfrm>
          </p:grpSpPr>
          <p:sp>
            <p:nvSpPr>
              <p:cNvPr id="19" name="圆角矩形标注 14"/>
              <p:cNvSpPr/>
              <p:nvPr/>
            </p:nvSpPr>
            <p:spPr>
              <a:xfrm>
                <a:off x="7961913" y="6779168"/>
                <a:ext cx="4286498" cy="2497138"/>
              </a:xfrm>
              <a:prstGeom prst="wedgeRoundRectCallout">
                <a:avLst>
                  <a:gd name="adj1" fmla="val -26389"/>
                  <a:gd name="adj2" fmla="val -64354"/>
                  <a:gd name="adj3" fmla="val 1666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Computation</a:t>
                </a:r>
                <a:r>
                  <a:rPr lang="zh-CN" altLang="zh-CN" sz="2800" dirty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complexity</a:t>
                </a: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Want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poly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time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</a:rPr>
                  <a:t>algorithm</a:t>
                </a: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endParaRPr>
              </a:p>
            </p:txBody>
          </p:sp>
          <p:pic>
            <p:nvPicPr>
              <p:cNvPr id="20" name="图片 15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7893" y="7357034"/>
                <a:ext cx="2108200" cy="635000"/>
              </a:xfrm>
              <a:prstGeom prst="rect">
                <a:avLst/>
              </a:prstGeom>
            </p:spPr>
          </p:pic>
          <p:pic>
            <p:nvPicPr>
              <p:cNvPr id="21" name="图片 16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58675" y="8662272"/>
                <a:ext cx="2832100" cy="508000"/>
              </a:xfrm>
              <a:prstGeom prst="rect">
                <a:avLst/>
              </a:prstGeom>
            </p:spPr>
          </p:pic>
        </p:grpSp>
      </p:grpSp>
      <p:sp>
        <p:nvSpPr>
          <p:cNvPr id="27" name="矩形 17"/>
          <p:cNvSpPr/>
          <p:nvPr/>
        </p:nvSpPr>
        <p:spPr>
          <a:xfrm>
            <a:off x="9514870" y="5503739"/>
            <a:ext cx="2950786" cy="201620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C8250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726040" y="4301941"/>
            <a:ext cx="4739616" cy="3206581"/>
            <a:chOff x="7726040" y="4313358"/>
            <a:chExt cx="4739616" cy="3206581"/>
          </a:xfrm>
        </p:grpSpPr>
        <p:sp>
          <p:nvSpPr>
            <p:cNvPr id="23" name="圆角矩形标注 13"/>
            <p:cNvSpPr/>
            <p:nvPr/>
          </p:nvSpPr>
          <p:spPr>
            <a:xfrm>
              <a:off x="7726040" y="4313358"/>
              <a:ext cx="3577659" cy="1066959"/>
            </a:xfrm>
            <a:prstGeom prst="wedgeRoundRectCallout">
              <a:avLst>
                <a:gd name="adj1" fmla="val -3059"/>
                <a:gd name="adj2" fmla="val 80613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Unique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up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to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linear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transformation</a:t>
              </a:r>
              <a:endParaRPr lang="en-US" altLang="zh-CN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sp>
          <p:nvSpPr>
            <p:cNvPr id="26" name="矩形 14"/>
            <p:cNvSpPr/>
            <p:nvPr/>
          </p:nvSpPr>
          <p:spPr>
            <a:xfrm>
              <a:off x="9514870" y="5503739"/>
              <a:ext cx="2950786" cy="20162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8710" y="98278"/>
            <a:ext cx="12432938" cy="1198223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Quasi-HMM realization</a:t>
            </a:r>
            <a:r>
              <a:rPr lang="zh-CN" altLang="en-US" sz="4000" dirty="0"/>
              <a:t> </a:t>
            </a:r>
            <a:r>
              <a:rPr lang="en-US" altLang="zh-CN" sz="4000" dirty="0"/>
              <a:t>( correctness of the algorithm )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493009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09" y="98278"/>
            <a:ext cx="12606091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82506"/>
                </a:solidFill>
              </a:rPr>
              <a:t>Quasi</a:t>
            </a:r>
            <a:r>
              <a:rPr lang="en-US" altLang="zh-CN" sz="4000" dirty="0" smtClean="0">
                <a:solidFill>
                  <a:srgbClr val="C82506"/>
                </a:solidFill>
              </a:rPr>
              <a:t>-HMM</a:t>
            </a:r>
            <a:r>
              <a:rPr lang="en-US" sz="4000" dirty="0" smtClean="0">
                <a:solidFill>
                  <a:srgbClr val="C82506"/>
                </a:solidFill>
              </a:rPr>
              <a:t> realization</a:t>
            </a:r>
            <a:r>
              <a:rPr lang="zh-CN" altLang="en-US" sz="4000" dirty="0" smtClean="0">
                <a:solidFill>
                  <a:srgbClr val="C82506"/>
                </a:solidFill>
              </a:rPr>
              <a:t> </a:t>
            </a:r>
            <a:r>
              <a:rPr lang="en-US" altLang="zh-CN" sz="4000" dirty="0" smtClean="0">
                <a:solidFill>
                  <a:srgbClr val="C82506"/>
                </a:solidFill>
              </a:rPr>
              <a:t>( informational complexity )</a:t>
            </a:r>
            <a:endParaRPr sz="4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smtClean="0">
                <a:solidFill>
                  <a:srgbClr val="4A4F56"/>
                </a:solidFill>
              </a:rPr>
              <a:t>For </a:t>
            </a:r>
            <a:r>
              <a:rPr lang="en-US" altLang="zh-CN" sz="3500" smtClean="0">
                <a:solidFill>
                  <a:schemeClr val="accent5"/>
                </a:solidFill>
              </a:rPr>
              <a:t>almost</a:t>
            </a:r>
            <a:r>
              <a:rPr lang="zh-CN" altLang="en-US" sz="3500" smtClean="0">
                <a:solidFill>
                  <a:schemeClr val="accent5"/>
                </a:solidFill>
              </a:rPr>
              <a:t> </a:t>
            </a:r>
            <a:r>
              <a:rPr lang="en-US" altLang="zh-CN" sz="3500" smtClean="0">
                <a:solidFill>
                  <a:schemeClr val="accent5"/>
                </a:solidFill>
              </a:rPr>
              <a:t>all </a:t>
            </a:r>
            <a:r>
              <a:rPr lang="en-US" altLang="zh-CN" sz="3500" smtClean="0">
                <a:solidFill>
                  <a:srgbClr val="4A4F56"/>
                </a:solidFill>
              </a:rPr>
              <a:t>HMM, min</a:t>
            </a:r>
            <a:r>
              <a:rPr lang="zh-CN" altLang="en-US" sz="3500" smtClean="0">
                <a:solidFill>
                  <a:srgbClr val="4A4F56"/>
                </a:solidFill>
              </a:rPr>
              <a:t> </a:t>
            </a:r>
            <a:r>
              <a:rPr lang="en-US" altLang="zh-CN" sz="3500" smtClean="0">
                <a:solidFill>
                  <a:srgbClr val="4A4F56"/>
                </a:solidFill>
              </a:rPr>
              <a:t>order</a:t>
            </a:r>
            <a:r>
              <a:rPr lang="zh-CN" altLang="en-US" sz="3500" smtClean="0">
                <a:solidFill>
                  <a:srgbClr val="4A4F56"/>
                </a:solidFill>
              </a:rPr>
              <a:t> </a:t>
            </a:r>
            <a:r>
              <a:rPr lang="en-US" altLang="zh-CN" sz="3500" smtClean="0">
                <a:solidFill>
                  <a:srgbClr val="4A4F56"/>
                </a:solidFill>
              </a:rPr>
              <a:t>quasi realization is </a:t>
            </a:r>
            <a:r>
              <a:rPr lang="en-US" altLang="zh-CN" sz="3500" smtClean="0">
                <a:solidFill>
                  <a:schemeClr val="accent5"/>
                </a:solidFill>
              </a:rPr>
              <a:t>easy</a:t>
            </a:r>
            <a:endParaRPr lang="en-US" altLang="zh-CN" sz="3500" dirty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smtClean="0">
                <a:solidFill>
                  <a:schemeClr val="tx1"/>
                </a:solidFill>
              </a:rPr>
              <a:t>However,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there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exist information theoretic hard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cases</a:t>
            </a:r>
            <a:endParaRPr lang="en-US" altLang="zh-CN" sz="3500" dirty="0" smtClean="0">
              <a:solidFill>
                <a:schemeClr val="tx1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0" y="2165421"/>
            <a:ext cx="13004800" cy="46880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4" name="图片 3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02" y="2350755"/>
            <a:ext cx="12562759" cy="4365954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4898533" y="3974522"/>
            <a:ext cx="7069514" cy="3873212"/>
            <a:chOff x="4898533" y="4055150"/>
            <a:chExt cx="7069514" cy="3873212"/>
          </a:xfrm>
        </p:grpSpPr>
        <p:sp>
          <p:nvSpPr>
            <p:cNvPr id="13" name="圆角矩形标注 12"/>
            <p:cNvSpPr/>
            <p:nvPr/>
          </p:nvSpPr>
          <p:spPr>
            <a:xfrm>
              <a:off x="5561259" y="6384677"/>
              <a:ext cx="6406788" cy="1543685"/>
            </a:xfrm>
            <a:prstGeom prst="wedgeRoundRectCallout">
              <a:avLst>
                <a:gd name="adj1" fmla="val -33966"/>
                <a:gd name="adj2" fmla="val -89661"/>
                <a:gd name="adj3" fmla="val 16667"/>
              </a:avLst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Polynomial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omputational</a:t>
              </a:r>
              <a:r>
                <a:rPr lang="zh-CN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complexity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9" name="图片 8" descr="latex-image-1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228" y="7194699"/>
              <a:ext cx="3352800" cy="4953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898533" y="4055150"/>
              <a:ext cx="3704345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9" y="1378758"/>
            <a:ext cx="5727700" cy="406400"/>
          </a:xfrm>
          <a:prstGeom prst="rect">
            <a:avLst/>
          </a:prstGeom>
        </p:spPr>
      </p:pic>
      <p:pic>
        <p:nvPicPr>
          <p:cNvPr id="11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78" y="1417404"/>
            <a:ext cx="1765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770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Sketch of the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p</a:t>
            </a:r>
            <a:r>
              <a:rPr lang="en-US" sz="5000" dirty="0" smtClean="0">
                <a:solidFill>
                  <a:srgbClr val="C82506"/>
                </a:solidFill>
              </a:rPr>
              <a:t>roof</a:t>
            </a:r>
            <a:endParaRPr sz="5000" dirty="0">
              <a:solidFill>
                <a:srgbClr val="C82506"/>
              </a:solidFill>
            </a:endParaRPr>
          </a:p>
        </p:txBody>
      </p:sp>
      <p:pic>
        <p:nvPicPr>
          <p:cNvPr id="6" name="图片 5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42" y="1479019"/>
            <a:ext cx="11780255" cy="80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23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correctness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12574" y="2281563"/>
            <a:ext cx="13004800" cy="209461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0" name="Shape 109"/>
          <p:cNvSpPr/>
          <p:nvPr/>
        </p:nvSpPr>
        <p:spPr>
          <a:xfrm>
            <a:off x="0" y="5939107"/>
            <a:ext cx="13004800" cy="382103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6308319"/>
            <a:ext cx="12242200" cy="3027896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7861490" y="4658480"/>
            <a:ext cx="4877110" cy="1066959"/>
          </a:xfrm>
          <a:prstGeom prst="wedgeRoundRectCallout">
            <a:avLst>
              <a:gd name="adj1" fmla="val 5534"/>
              <a:gd name="adj2" fmla="val 85703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Computational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complexity: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poly</a:t>
            </a:r>
            <a:r>
              <a:rPr lang="zh-CN" altLang="en-US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rPr>
              <a:t>time</a:t>
            </a:r>
            <a:endParaRPr lang="en-US" altLang="zh-CN" sz="2800" dirty="0">
              <a:solidFill>
                <a:srgbClr val="FFFFFF"/>
              </a:solidFill>
              <a:latin typeface="Helvetica"/>
              <a:ea typeface="Helvetica"/>
              <a:cs typeface="Helvetic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25148" y="4658869"/>
            <a:ext cx="13029948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505065"/>
            <a:ext cx="3556000" cy="393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66341" y="4658480"/>
            <a:ext cx="7274569" cy="2497138"/>
            <a:chOff x="5366341" y="4658480"/>
            <a:chExt cx="7274569" cy="2497138"/>
          </a:xfrm>
        </p:grpSpPr>
        <p:sp>
          <p:nvSpPr>
            <p:cNvPr id="19" name="圆角矩形标注 18"/>
            <p:cNvSpPr/>
            <p:nvPr/>
          </p:nvSpPr>
          <p:spPr>
            <a:xfrm>
              <a:off x="5366341" y="4658480"/>
              <a:ext cx="7274569" cy="2497138"/>
            </a:xfrm>
            <a:prstGeom prst="wedgeRoundRectCallout">
              <a:avLst>
                <a:gd name="adj1" fmla="val -19104"/>
                <a:gd name="adj2" fmla="val -66082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146" y="4787352"/>
              <a:ext cx="6731000" cy="2298700"/>
            </a:xfrm>
            <a:prstGeom prst="rect">
              <a:avLst/>
            </a:prstGeom>
          </p:spPr>
        </p:pic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2742115"/>
            <a:ext cx="11341100" cy="11303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8710" y="1340460"/>
            <a:ext cx="2647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Theorem</a:t>
            </a:r>
            <a:r>
              <a:rPr lang="zh-CN" altLang="en-US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zh-CN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3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: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66341" y="7370470"/>
            <a:ext cx="714230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Q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needs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be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full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k</a:t>
            </a:r>
          </a:p>
          <a:p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Increasing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can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boost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rank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of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A,B</a:t>
            </a:r>
          </a:p>
          <a:p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N=2n+1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needs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to</a:t>
            </a:r>
            <a:r>
              <a:rPr lang="zh-CN" altLang="en-US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  <a:latin typeface="Helvetica"/>
                <a:ea typeface="Helvetica"/>
                <a:cs typeface="Helvetica"/>
              </a:rPr>
              <a:t>be?</a:t>
            </a:r>
          </a:p>
        </p:txBody>
      </p:sp>
    </p:spTree>
    <p:extLst>
      <p:ext uri="{BB962C8B-B14F-4D97-AF65-F5344CB8AC3E}">
        <p14:creationId xmlns:p14="http://schemas.microsoft.com/office/powerpoint/2010/main" val="34990467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correctness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2281563"/>
            <a:ext cx="13004800" cy="209461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710" y="1340460"/>
            <a:ext cx="2647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Theorem</a:t>
            </a:r>
            <a:r>
              <a:rPr lang="zh-CN" altLang="en-US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zh-CN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3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: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sp>
        <p:nvSpPr>
          <p:cNvPr id="10" name="Shape 109"/>
          <p:cNvSpPr/>
          <p:nvPr/>
        </p:nvSpPr>
        <p:spPr>
          <a:xfrm>
            <a:off x="0" y="5712757"/>
            <a:ext cx="13004800" cy="382103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2" name="图片 11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78" y="5143285"/>
            <a:ext cx="6629400" cy="520700"/>
          </a:xfrm>
          <a:prstGeom prst="rect">
            <a:avLst/>
          </a:prstGeom>
        </p:spPr>
      </p:pic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6056819"/>
            <a:ext cx="12242200" cy="3027896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2742115"/>
            <a:ext cx="11341100" cy="11303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505065"/>
            <a:ext cx="3556000" cy="393700"/>
          </a:xfrm>
          <a:prstGeom prst="rect">
            <a:avLst/>
          </a:prstGeom>
        </p:spPr>
      </p:pic>
      <p:grpSp>
        <p:nvGrpSpPr>
          <p:cNvPr id="11" name="组 1"/>
          <p:cNvGrpSpPr/>
          <p:nvPr/>
        </p:nvGrpSpPr>
        <p:grpSpPr>
          <a:xfrm>
            <a:off x="5060308" y="4346033"/>
            <a:ext cx="7745939" cy="3640405"/>
            <a:chOff x="5060308" y="4426661"/>
            <a:chExt cx="7745939" cy="3640405"/>
          </a:xfrm>
        </p:grpSpPr>
        <p:sp>
          <p:nvSpPr>
            <p:cNvPr id="16" name="圆角矩形标注 12"/>
            <p:cNvSpPr/>
            <p:nvPr/>
          </p:nvSpPr>
          <p:spPr>
            <a:xfrm>
              <a:off x="6399459" y="4426661"/>
              <a:ext cx="6406788" cy="1543685"/>
            </a:xfrm>
            <a:prstGeom prst="wedgeRoundRectCallout">
              <a:avLst>
                <a:gd name="adj1" fmla="val -32182"/>
                <a:gd name="adj2" fmla="val 99562"/>
                <a:gd name="adj3" fmla="val 16667"/>
              </a:avLst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Polynomial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omputational</a:t>
              </a:r>
              <a:r>
                <a:rPr lang="zh-CN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complexity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18" name="图片 8" descr="latex-image-1.tif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7428" y="5236683"/>
              <a:ext cx="3352800" cy="495300"/>
            </a:xfrm>
            <a:prstGeom prst="rect">
              <a:avLst/>
            </a:prstGeom>
          </p:spPr>
        </p:pic>
        <p:sp>
          <p:nvSpPr>
            <p:cNvPr id="19" name="矩形 9"/>
            <p:cNvSpPr/>
            <p:nvPr/>
          </p:nvSpPr>
          <p:spPr>
            <a:xfrm>
              <a:off x="5060308" y="7410476"/>
              <a:ext cx="3704345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370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err="1" smtClean="0">
                <a:solidFill>
                  <a:srgbClr val="C82506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351339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1755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Proposition</a:t>
            </a:r>
            <a:r>
              <a:rPr lang="zh-CN" altLang="en-US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2: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invertability</a:t>
            </a:r>
            <a:r>
              <a:rPr lang="en-US" altLang="zh-CN" dirty="0" smtClean="0">
                <a:solidFill>
                  <a:srgbClr val="4A4F56"/>
                </a:solidFill>
                <a:latin typeface="Helvetica"/>
                <a:ea typeface="Helvetica"/>
                <a:cs typeface="Helvetica"/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(1)</a:t>
            </a:r>
            <a:endParaRPr lang="zh-CN" altLang="en-US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9" y="3864496"/>
            <a:ext cx="11341100" cy="25654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5252279" y="7039774"/>
            <a:ext cx="7274569" cy="2497138"/>
            <a:chOff x="4963242" y="1808514"/>
            <a:chExt cx="7274569" cy="2497138"/>
          </a:xfrm>
        </p:grpSpPr>
        <p:sp>
          <p:nvSpPr>
            <p:cNvPr id="10" name="圆角矩形标注 9"/>
            <p:cNvSpPr/>
            <p:nvPr/>
          </p:nvSpPr>
          <p:spPr>
            <a:xfrm>
              <a:off x="4963242" y="1808514"/>
              <a:ext cx="7274569" cy="2497138"/>
            </a:xfrm>
            <a:prstGeom prst="wedgeRoundRectCallout">
              <a:avLst>
                <a:gd name="adj1" fmla="val -31133"/>
                <a:gd name="adj2" fmla="val -64251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7" name="图片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047" y="1987686"/>
              <a:ext cx="6731000" cy="2298700"/>
            </a:xfrm>
            <a:prstGeom prst="rect">
              <a:avLst/>
            </a:prstGeom>
          </p:spPr>
        </p:pic>
      </p:grpSp>
      <p:grpSp>
        <p:nvGrpSpPr>
          <p:cNvPr id="20" name="组 19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1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3" name="图片 6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6" name="图片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7" name="图片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8" name="图片 2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9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89446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</a:t>
            </a:r>
            <a:r>
              <a:rPr lang="en-US" altLang="zh-CN" sz="5000" dirty="0" smtClean="0">
                <a:solidFill>
                  <a:srgbClr val="C82506"/>
                </a:solidFill>
              </a:rPr>
              <a:t>4</a:t>
            </a:r>
            <a:r>
              <a:rPr lang="en-US" sz="5000" dirty="0" smtClean="0">
                <a:solidFill>
                  <a:srgbClr val="C82506"/>
                </a:solidFill>
              </a:rPr>
              <a:t> (</a:t>
            </a:r>
            <a:r>
              <a:rPr lang="en-US" dirty="0"/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random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instance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check</a:t>
            </a:r>
            <a:r>
              <a:rPr lang="en-US" sz="5000" dirty="0" smtClean="0">
                <a:solidFill>
                  <a:srgbClr val="C82506"/>
                </a:solidFill>
              </a:rPr>
              <a:t>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903757"/>
            <a:ext cx="13004799" cy="260075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0" y="2039194"/>
            <a:ext cx="13004799" cy="365734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89" y="2216813"/>
            <a:ext cx="11077758" cy="3262382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1" y="1405913"/>
            <a:ext cx="8864709" cy="45948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8710" y="6162638"/>
            <a:ext cx="12217400" cy="3116829"/>
            <a:chOff x="398710" y="6162638"/>
            <a:chExt cx="12217400" cy="3116829"/>
          </a:xfrm>
        </p:grpSpPr>
        <p:sp>
          <p:nvSpPr>
            <p:cNvPr id="6" name="矩形 5"/>
            <p:cNvSpPr/>
            <p:nvPr/>
          </p:nvSpPr>
          <p:spPr>
            <a:xfrm>
              <a:off x="398710" y="6162638"/>
              <a:ext cx="264763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Theorem</a:t>
              </a:r>
              <a:r>
                <a:rPr lang="zh-CN" altLang="en-US" b="1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zh-CN" altLang="zh-CN" b="1" dirty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4</a:t>
              </a:r>
              <a:r>
                <a:rPr lang="zh-CN" altLang="en-US" dirty="0" smtClean="0">
                  <a:solidFill>
                    <a:srgbClr val="4A4F56"/>
                  </a:solidFill>
                  <a:latin typeface="Helvetica"/>
                  <a:ea typeface="Helvetica"/>
                  <a:cs typeface="Helvetica"/>
                </a:rPr>
                <a:t>:</a:t>
              </a:r>
              <a:endParaRPr lang="zh-CN" altLang="en-US" dirty="0"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14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710" y="7133167"/>
              <a:ext cx="12217400" cy="21463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2973233" y="6198793"/>
              <a:ext cx="5032147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Correctness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of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A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lgorithm</a:t>
              </a:r>
              <a:r>
                <a:rPr lang="zh-CN" altLang="en-US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  <a:latin typeface="Helvetica"/>
                  <a:ea typeface="Helvetica"/>
                  <a:cs typeface="Helvetica"/>
                </a:rPr>
                <a:t>3</a:t>
              </a:r>
              <a:endParaRPr lang="zh-CN" altLang="en-US" sz="3200" dirty="0">
                <a:solidFill>
                  <a:srgbClr val="C82506"/>
                </a:solidFill>
                <a:latin typeface="Helvetica"/>
                <a:ea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2923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25"/>
          <p:cNvSpPr>
            <a:spLocks noGrp="1"/>
          </p:cNvSpPr>
          <p:nvPr>
            <p:ph type="body" idx="1"/>
          </p:nvPr>
        </p:nvSpPr>
        <p:spPr>
          <a:xfrm>
            <a:off x="213592" y="4507949"/>
            <a:ext cx="12099664" cy="43091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C82506"/>
                </a:solidFill>
              </a:rPr>
              <a:t>A</a:t>
            </a:r>
            <a:r>
              <a:rPr lang="en-US" altLang="zh-CN" sz="3600" dirty="0" smtClean="0">
                <a:solidFill>
                  <a:srgbClr val="C82506"/>
                </a:solidFill>
              </a:rPr>
              <a:t>lgorithms: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invert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(1)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(2)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For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(1)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:</a:t>
            </a:r>
            <a:r>
              <a:rPr lang="zh-CN" altLang="en-US" sz="3600" dirty="0" smtClean="0">
                <a:solidFill>
                  <a:schemeClr val="tx2"/>
                </a:solidFill>
              </a:rPr>
              <a:t>  </a:t>
            </a:r>
            <a:r>
              <a:rPr lang="en-US" altLang="zh-CN" sz="3600" dirty="0" smtClean="0">
                <a:solidFill>
                  <a:schemeClr val="tx2"/>
                </a:solidFill>
              </a:rPr>
              <a:t>	Algorithm 2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(Simultaneous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err="1" smtClean="0">
                <a:solidFill>
                  <a:schemeClr val="tx2"/>
                </a:solidFill>
              </a:rPr>
              <a:t>diagnolization</a:t>
            </a:r>
            <a:r>
              <a:rPr lang="en-US" altLang="zh-CN" sz="3600" dirty="0" smtClean="0">
                <a:solidFill>
                  <a:schemeClr val="tx2"/>
                </a:solidFill>
              </a:rPr>
              <a:t>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Q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is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</a:t>
            </a:r>
            <a:endParaRPr lang="en-US" altLang="zh-CN" sz="3200" b="1" dirty="0" smtClean="0">
              <a:solidFill>
                <a:schemeClr val="accent1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			Algorithm 3 (</a:t>
            </a:r>
            <a:r>
              <a:rPr lang="en-US" altLang="zh-CN" sz="3600" dirty="0" err="1" smtClean="0">
                <a:solidFill>
                  <a:schemeClr val="tx2"/>
                </a:solidFill>
              </a:rPr>
              <a:t>Foobi</a:t>
            </a:r>
            <a:r>
              <a:rPr lang="en-US" altLang="zh-CN" sz="3600" dirty="0" smtClean="0">
                <a:solidFill>
                  <a:schemeClr val="tx2"/>
                </a:solidFill>
              </a:rPr>
              <a:t>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</a:t>
            </a:r>
            <a:r>
              <a:rPr lang="en-US" altLang="zh-CN" sz="3200" dirty="0" smtClean="0">
                <a:solidFill>
                  <a:srgbClr val="773F9B"/>
                </a:solidFill>
              </a:rPr>
              <a:t>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has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column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rank,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and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check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a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random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instance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For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(2)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: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	Theorem 2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(Linear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inversion)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endParaRPr lang="en-US" altLang="zh-CN" sz="3600" dirty="0" smtClean="0">
              <a:solidFill>
                <a:schemeClr val="tx2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2"/>
                </a:solidFill>
              </a:rPr>
              <a:t>				</a:t>
            </a:r>
            <a:r>
              <a:rPr lang="zh-CN" altLang="en-US" sz="3200" dirty="0" smtClean="0">
                <a:solidFill>
                  <a:schemeClr val="tx2"/>
                </a:solidFill>
              </a:rPr>
              <a:t> </a:t>
            </a:r>
            <a:r>
              <a:rPr lang="zh-CN" altLang="zh-CN" sz="3200" dirty="0" smtClean="0">
                <a:solidFill>
                  <a:schemeClr val="tx2"/>
                </a:solidFill>
              </a:rPr>
              <a:t> </a:t>
            </a:r>
            <a:r>
              <a:rPr lang="en-US" altLang="zh-CN" sz="3200" dirty="0" smtClean="0">
                <a:solidFill>
                  <a:schemeClr val="tx2"/>
                </a:solidFill>
              </a:rPr>
              <a:t>	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Q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or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has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column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summary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15" name="Shape 25"/>
          <p:cNvSpPr txBox="1">
            <a:spLocks/>
          </p:cNvSpPr>
          <p:nvPr/>
        </p:nvSpPr>
        <p:spPr>
          <a:xfrm>
            <a:off x="213591" y="1958161"/>
            <a:ext cx="12356873" cy="218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r>
              <a:rPr lang="en-US" sz="3600" dirty="0" err="1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Identifiability</a:t>
            </a:r>
            <a:r>
              <a:rPr lang="en-US" altLang="zh-CN" sz="3600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:</a:t>
            </a:r>
            <a:r>
              <a:rPr lang="en-US" sz="3600" dirty="0" smtClean="0">
                <a:solidFill>
                  <a:srgbClr val="C82506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sz="3600" dirty="0" smtClean="0">
                <a:latin typeface="Helvetica"/>
                <a:ea typeface="Helvetica"/>
                <a:cs typeface="Helvetica"/>
              </a:rPr>
              <a:t>if (1) (2) are </a:t>
            </a:r>
            <a:r>
              <a:rPr lang="en-US" sz="3600" dirty="0" err="1" smtClean="0">
                <a:latin typeface="Helvetica"/>
                <a:ea typeface="Helvetica"/>
                <a:cs typeface="Helvetica"/>
              </a:rPr>
              <a:t>bijective</a:t>
            </a:r>
            <a:r>
              <a:rPr lang="en-US" sz="3600" dirty="0" smtClean="0">
                <a:latin typeface="Helvetica"/>
                <a:ea typeface="Helvetica"/>
                <a:cs typeface="Helvetica"/>
              </a:rPr>
              <a:t> mappings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minimal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HMM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identifiable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from</a:t>
            </a:r>
            <a:r>
              <a:rPr lang="zh-CN" altLang="en-US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  <a:latin typeface="Helvetica"/>
                <a:ea typeface="Helvetica"/>
                <a:cs typeface="Helvetica"/>
              </a:rPr>
              <a:t>?</a:t>
            </a:r>
            <a:endParaRPr lang="en-US" sz="3200" dirty="0" smtClean="0">
              <a:solidFill>
                <a:schemeClr val="tx1"/>
              </a:solidFill>
              <a:latin typeface="Helvetica"/>
              <a:ea typeface="Helvetica"/>
              <a:cs typeface="Helvetica"/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22" name="图片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907" y="3196661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8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0070C0"/>
                </a:solidFill>
              </a:rPr>
              <a:t>Hidden Markov Model (conventional notation)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131522"/>
            <a:ext cx="12099664" cy="8405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4A4F56"/>
                </a:solidFill>
              </a:rPr>
              <a:t> </a:t>
            </a: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599" y="2147344"/>
            <a:ext cx="5846291" cy="423087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521" y="2736289"/>
            <a:ext cx="5551279" cy="4315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9952" y="1930870"/>
            <a:ext cx="1992921" cy="1269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 rtl="0" latinLnBrk="1" hangingPunct="0">
              <a:lnSpc>
                <a:spcPct val="150000"/>
              </a:lnSpc>
            </a:pPr>
            <a:r>
              <a:rPr lang="en-US" altLang="zh-CN" sz="2600" dirty="0" smtClean="0">
                <a:latin typeface="Helvetica"/>
                <a:ea typeface="Helvetica"/>
                <a:cs typeface="Helvetica"/>
              </a:rPr>
              <a:t>T</a:t>
            </a:r>
            <a:r>
              <a:rPr lang="en-US" altLang="zh-CN" sz="2600" dirty="0">
                <a:latin typeface="Helvetica"/>
                <a:ea typeface="Helvetica"/>
                <a:cs typeface="Helvetica"/>
              </a:rPr>
              <a:t>ransition</a:t>
            </a:r>
            <a:r>
              <a:rPr kumimoji="0" lang="en-US" altLang="zh-CN" sz="26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Helvetica"/>
                <a:ea typeface="Helvetica"/>
                <a:cs typeface="Helvetica"/>
                <a:sym typeface="Titillium"/>
              </a:rPr>
              <a:t>:</a:t>
            </a:r>
          </a:p>
          <a:p>
            <a:pPr marL="0" marR="0" indent="0" algn="l" defTabSz="5842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600" dirty="0" smtClean="0">
                <a:latin typeface="Helvetica"/>
                <a:ea typeface="Helvetica"/>
                <a:cs typeface="Helvetica"/>
              </a:rPr>
              <a:t>Observation:</a:t>
            </a: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521" y="3298496"/>
            <a:ext cx="2093047" cy="36702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9952" y="3167838"/>
            <a:ext cx="16858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>
                <a:latin typeface="Helvetica"/>
                <a:ea typeface="Helvetica"/>
                <a:cs typeface="Helvetica"/>
              </a:rPr>
              <a:t>Stationary</a:t>
            </a:r>
            <a:endParaRPr lang="en-US" sz="2600" dirty="0">
              <a:latin typeface="Helvetica"/>
              <a:ea typeface="Helvetica"/>
              <a:cs typeface="Helvetica"/>
            </a:endParaRPr>
          </a:p>
        </p:txBody>
      </p:sp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29" y="1389237"/>
            <a:ext cx="2667000" cy="444500"/>
          </a:xfrm>
          <a:prstGeom prst="rect">
            <a:avLst/>
          </a:prstGeom>
        </p:spPr>
      </p:pic>
      <p:pic>
        <p:nvPicPr>
          <p:cNvPr id="11" name="图片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617" y="1455909"/>
            <a:ext cx="1689100" cy="279400"/>
          </a:xfrm>
          <a:prstGeom prst="rect">
            <a:avLst/>
          </a:prstGeom>
        </p:spPr>
      </p:pic>
      <p:pic>
        <p:nvPicPr>
          <p:cNvPr id="20" name="图片 19" descr="hmm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346" y="4115288"/>
            <a:ext cx="6378443" cy="2510300"/>
          </a:xfrm>
          <a:prstGeom prst="rect">
            <a:avLst/>
          </a:prstGeom>
        </p:spPr>
      </p:pic>
      <p:sp>
        <p:nvSpPr>
          <p:cNvPr id="21" name="Rectangle 5"/>
          <p:cNvSpPr/>
          <p:nvPr/>
        </p:nvSpPr>
        <p:spPr>
          <a:xfrm>
            <a:off x="8914601" y="4544557"/>
            <a:ext cx="2200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Hidden state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sp>
        <p:nvSpPr>
          <p:cNvPr id="22" name="Rectangle 12"/>
          <p:cNvSpPr/>
          <p:nvPr/>
        </p:nvSpPr>
        <p:spPr>
          <a:xfrm>
            <a:off x="8945081" y="5708893"/>
            <a:ext cx="21206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"/>
                <a:ea typeface="Helvetica"/>
                <a:cs typeface="Helvetica"/>
              </a:rPr>
              <a:t>Observation</a:t>
            </a:r>
            <a:endParaRPr lang="en-US" sz="2800" dirty="0">
              <a:latin typeface="Helvetica"/>
              <a:ea typeface="Helvetica"/>
              <a:cs typeface="Helvetica"/>
            </a:endParaRPr>
          </a:p>
        </p:txBody>
      </p:sp>
      <p:grpSp>
        <p:nvGrpSpPr>
          <p:cNvPr id="26" name="组 14"/>
          <p:cNvGrpSpPr/>
          <p:nvPr/>
        </p:nvGrpSpPr>
        <p:grpSpPr>
          <a:xfrm>
            <a:off x="589952" y="7024554"/>
            <a:ext cx="11783781" cy="2564805"/>
            <a:chOff x="529475" y="4131137"/>
            <a:chExt cx="11783781" cy="2564805"/>
          </a:xfrm>
        </p:grpSpPr>
        <p:pic>
          <p:nvPicPr>
            <p:cNvPr id="27" name="图片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2970" y="4899089"/>
              <a:ext cx="2422220" cy="25632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29475" y="4157277"/>
              <a:ext cx="91743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Can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be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c</a:t>
              </a:r>
              <a:r>
                <a:rPr 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onvert to a quasi-HMM model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of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the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same</a:t>
              </a:r>
              <a:r>
                <a:rPr lang="zh-CN" altLang="en-US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latin typeface="Helvetica"/>
                  <a:ea typeface="Helvetica"/>
                  <a:cs typeface="Helvetica"/>
                </a:rPr>
                <a:t>order</a:t>
              </a:r>
              <a:endParaRPr lang="en-US" sz="2800" dirty="0">
                <a:solidFill>
                  <a:schemeClr val="accent5"/>
                </a:solidFill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31" name="图片 1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46" y="5343682"/>
              <a:ext cx="8739129" cy="486894"/>
            </a:xfrm>
            <a:prstGeom prst="rect">
              <a:avLst/>
            </a:prstGeom>
          </p:spPr>
        </p:pic>
        <p:sp>
          <p:nvSpPr>
            <p:cNvPr id="32" name="矩形 9"/>
            <p:cNvSpPr/>
            <p:nvPr/>
          </p:nvSpPr>
          <p:spPr>
            <a:xfrm>
              <a:off x="589952" y="4131137"/>
              <a:ext cx="11723304" cy="2564805"/>
            </a:xfrm>
            <a:prstGeom prst="rect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000" dirty="0">
                <a:solidFill>
                  <a:srgbClr val="FFFFFF"/>
                </a:solidFill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000" dirty="0">
                <a:solidFill>
                  <a:srgbClr val="FFFFFF"/>
                </a:solidFill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3" name="图片 7" descr="latex-image-1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46" y="6126251"/>
              <a:ext cx="7772400" cy="444500"/>
            </a:xfrm>
            <a:prstGeom prst="rect">
              <a:avLst/>
            </a:prstGeom>
          </p:spPr>
        </p:pic>
      </p:grpSp>
      <p:grpSp>
        <p:nvGrpSpPr>
          <p:cNvPr id="2" name="组 1"/>
          <p:cNvGrpSpPr/>
          <p:nvPr/>
        </p:nvGrpSpPr>
        <p:grpSpPr>
          <a:xfrm>
            <a:off x="7968289" y="6390827"/>
            <a:ext cx="4933205" cy="964803"/>
            <a:chOff x="7968289" y="6390827"/>
            <a:chExt cx="4933205" cy="964803"/>
          </a:xfrm>
        </p:grpSpPr>
        <p:sp>
          <p:nvSpPr>
            <p:cNvPr id="35" name="圆角矩形标注 21"/>
            <p:cNvSpPr/>
            <p:nvPr/>
          </p:nvSpPr>
          <p:spPr>
            <a:xfrm>
              <a:off x="7968289" y="6390827"/>
              <a:ext cx="4933205" cy="964803"/>
            </a:xfrm>
            <a:prstGeom prst="wedgeRoundRectCallout">
              <a:avLst>
                <a:gd name="adj1" fmla="val -24905"/>
                <a:gd name="adj2" fmla="val 118071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State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: 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hidden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state</a:t>
              </a: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distribution</a:t>
              </a:r>
            </a:p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500" dirty="0" smtClean="0">
                  <a:solidFill>
                    <a:srgbClr val="FFFFFF"/>
                  </a:solidFill>
                  <a:latin typeface="Helvetica"/>
                  <a:ea typeface="Helvetica"/>
                  <a:cs typeface="Helvetica"/>
                </a:rPr>
                <a:t> </a:t>
              </a:r>
              <a:endParaRPr lang="en-US" altLang="zh-CN" sz="2500" dirty="0">
                <a:solidFill>
                  <a:srgbClr val="FFFFFF"/>
                </a:solidFill>
                <a:latin typeface="Helvetica"/>
                <a:ea typeface="Helvetica"/>
                <a:cs typeface="Helvetica"/>
              </a:endParaRPr>
            </a:p>
          </p:txBody>
        </p:sp>
        <p:pic>
          <p:nvPicPr>
            <p:cNvPr id="23" name="图片 22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39" y="6880630"/>
              <a:ext cx="13335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9890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dirty="0" smtClean="0">
                <a:solidFill>
                  <a:srgbClr val="0070C0"/>
                </a:solidFill>
              </a:rPr>
              <a:t>R</a:t>
            </a:r>
            <a:r>
              <a:rPr lang="en-US" sz="5000" dirty="0" smtClean="0">
                <a:solidFill>
                  <a:srgbClr val="0070C0"/>
                </a:solidFill>
              </a:rPr>
              <a:t>ealization problems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25784" y="1205858"/>
            <a:ext cx="12779016" cy="84461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Input:</a:t>
            </a:r>
            <a:r>
              <a:rPr lang="zh-CN" altLang="en-US" sz="3600" b="1" dirty="0" smtClean="0">
                <a:solidFill>
                  <a:srgbClr val="53585F"/>
                </a:solidFill>
              </a:rPr>
              <a:t>   </a:t>
            </a:r>
            <a:r>
              <a:rPr lang="en-US" sz="3200" dirty="0" smtClean="0">
                <a:solidFill>
                  <a:srgbClr val="53585F"/>
                </a:solidFill>
              </a:rPr>
              <a:t>probabilities </a:t>
            </a:r>
            <a:r>
              <a:rPr lang="en-US" altLang="zh-CN" sz="3200" dirty="0">
                <a:solidFill>
                  <a:srgbClr val="53585F"/>
                </a:solidFill>
              </a:rPr>
              <a:t>of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length N strings  of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an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Output: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accent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dirty="0" smtClean="0">
              <a:solidFill>
                <a:schemeClr val="accent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chemeClr val="tx1"/>
                </a:solidFill>
              </a:rPr>
              <a:t>Fundamental Question</a:t>
            </a:r>
            <a:endParaRPr lang="en-US" altLang="zh-CN" sz="3600" b="1" dirty="0">
              <a:solidFill>
                <a:schemeClr val="accent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accent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accent1"/>
                </a:solidFill>
              </a:rPr>
              <a:t>Minimal order quasi-HMM model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0365C0"/>
                </a:solidFill>
              </a:rPr>
              <a:t>Minimal order HMM model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rgbClr val="53585F"/>
              </a:solidFill>
            </a:endParaRPr>
          </a:p>
        </p:txBody>
      </p:sp>
      <p:pic>
        <p:nvPicPr>
          <p:cNvPr id="8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53" y="2579032"/>
            <a:ext cx="3060700" cy="4572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761068" y="4272657"/>
            <a:ext cx="7529388" cy="450758"/>
            <a:chOff x="1950842" y="4798113"/>
            <a:chExt cx="7529388" cy="450758"/>
          </a:xfrm>
        </p:grpSpPr>
        <p:pic>
          <p:nvPicPr>
            <p:cNvPr id="11" name="图片 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401" y="4798113"/>
              <a:ext cx="6792829" cy="450758"/>
            </a:xfrm>
            <a:prstGeom prst="rect">
              <a:avLst/>
            </a:prstGeom>
          </p:spPr>
        </p:pic>
        <p:pic>
          <p:nvPicPr>
            <p:cNvPr id="9" name="图片 4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0842" y="4892663"/>
              <a:ext cx="571500" cy="292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5791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dirty="0" smtClean="0">
                <a:solidFill>
                  <a:srgbClr val="0070C0"/>
                </a:solidFill>
              </a:rPr>
              <a:t>R</a:t>
            </a:r>
            <a:r>
              <a:rPr lang="en-US" sz="5000" dirty="0" smtClean="0">
                <a:solidFill>
                  <a:srgbClr val="0070C0"/>
                </a:solidFill>
              </a:rPr>
              <a:t>ealization problems: Implication to Learning</a:t>
            </a:r>
            <a:endParaRPr sz="5000" dirty="0">
              <a:solidFill>
                <a:srgbClr val="0070C0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25784" y="1515128"/>
            <a:ext cx="12779016" cy="749072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Informational</a:t>
            </a:r>
            <a:r>
              <a:rPr lang="en-US" altLang="zh-CN" sz="3600" dirty="0" smtClean="0">
                <a:solidFill>
                  <a:srgbClr val="53585F"/>
                </a:solidFill>
              </a:rPr>
              <a:t> 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Can we characterize the minimal order realization?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Is it identifiable (from finite strings)?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Computational </a:t>
            </a:r>
            <a:r>
              <a:rPr lang="en-US" altLang="zh-CN" sz="3600" dirty="0" smtClean="0">
                <a:solidFill>
                  <a:srgbClr val="53585F"/>
                </a:solidFill>
              </a:rPr>
              <a:t>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Can we compute the minimal model with efficient algorithms?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Statistical </a:t>
            </a:r>
            <a:r>
              <a:rPr lang="en-US" altLang="zh-CN" sz="3600" dirty="0" smtClean="0">
                <a:solidFill>
                  <a:srgbClr val="53585F"/>
                </a:solidFill>
              </a:rPr>
              <a:t>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Are the algorithms robust to estimation noise?</a:t>
            </a:r>
          </a:p>
        </p:txBody>
      </p:sp>
    </p:spTree>
    <p:extLst>
      <p:ext uri="{BB962C8B-B14F-4D97-AF65-F5344CB8AC3E}">
        <p14:creationId xmlns:p14="http://schemas.microsoft.com/office/powerpoint/2010/main" val="7447860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DAHLEH@C02L80MRF6TT3PP7" val="514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Custom 7">
      <a:dk1>
        <a:srgbClr val="6C6C6C"/>
      </a:dk1>
      <a:lt1>
        <a:sysClr val="window" lastClr="FFFFFF"/>
      </a:lt1>
      <a:dk2>
        <a:srgbClr val="1F497D"/>
      </a:dk2>
      <a:lt2>
        <a:srgbClr val="D8D8D8"/>
      </a:lt2>
      <a:accent1>
        <a:srgbClr val="4F81BD"/>
      </a:accent1>
      <a:accent2>
        <a:srgbClr val="9BBB59"/>
      </a:accent2>
      <a:accent3>
        <a:srgbClr val="FFFF00"/>
      </a:accent3>
      <a:accent4>
        <a:srgbClr val="F79646"/>
      </a:accent4>
      <a:accent5>
        <a:srgbClr val="C00000"/>
      </a:accent5>
      <a:accent6>
        <a:srgbClr val="F79646"/>
      </a:accent6>
      <a:hlink>
        <a:srgbClr val="0000FF"/>
      </a:hlink>
      <a:folHlink>
        <a:srgbClr val="800080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31107</TotalTime>
  <Words>2137</Words>
  <Application>Microsoft Macintosh PowerPoint</Application>
  <PresentationFormat>Custom</PresentationFormat>
  <Paragraphs>653</Paragraphs>
  <Slides>69</Slides>
  <Notes>60</Notes>
  <HiddenSlides>34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White</vt:lpstr>
      <vt:lpstr>Hidden Markov Models</vt:lpstr>
      <vt:lpstr>Motivation</vt:lpstr>
      <vt:lpstr>Definitions</vt:lpstr>
      <vt:lpstr>Finite-State Stochastic Process</vt:lpstr>
      <vt:lpstr>Finite State Stationary Process</vt:lpstr>
      <vt:lpstr>Finite-State Stationary Process</vt:lpstr>
      <vt:lpstr>Hidden Markov Model (conventional notation)</vt:lpstr>
      <vt:lpstr>Realization problems</vt:lpstr>
      <vt:lpstr>Realization problems: Implication to Learning</vt:lpstr>
      <vt:lpstr>PowerPoint Presentation</vt:lpstr>
      <vt:lpstr>HMM realization</vt:lpstr>
      <vt:lpstr>Quasi-HMM realization</vt:lpstr>
      <vt:lpstr>HMM realization: First Attempt</vt:lpstr>
      <vt:lpstr>HMM realization: First Attempt</vt:lpstr>
      <vt:lpstr>HMM realization: First Attempt</vt:lpstr>
      <vt:lpstr>HMM realization: First Attempt</vt:lpstr>
      <vt:lpstr>Conclusion: Bad News</vt:lpstr>
      <vt:lpstr>Quasi-HMM realization ( Informational Complexity )</vt:lpstr>
      <vt:lpstr>Quasi-HMM realization ( Informational Complexity )</vt:lpstr>
      <vt:lpstr>Minimal quasi-HMM realization ( summary )</vt:lpstr>
      <vt:lpstr>PowerPoint Presentation</vt:lpstr>
      <vt:lpstr>Minimal HMM realization</vt:lpstr>
      <vt:lpstr>Minimal HMM realization: Key Idea</vt:lpstr>
      <vt:lpstr>Minimal HMM realization</vt:lpstr>
      <vt:lpstr>Preliminaries on Tensor</vt:lpstr>
      <vt:lpstr>Preliminaries on Tensor</vt:lpstr>
      <vt:lpstr>Preliminaries on Tensor</vt:lpstr>
      <vt:lpstr>Preliminaries on Tensor</vt:lpstr>
      <vt:lpstr>Minimal HMM realization: Basic Idea</vt:lpstr>
      <vt:lpstr>Minimal HMM realization ( intuition ) </vt:lpstr>
      <vt:lpstr>Minimal HMM realization ( intuition ) </vt:lpstr>
      <vt:lpstr>Minimal HMM realization ( two-step )</vt:lpstr>
      <vt:lpstr>Minimal HMM realization</vt:lpstr>
      <vt:lpstr>Minimal HMM realization ( identifiability )</vt:lpstr>
      <vt:lpstr>Minimal HMM realization ( identifiability )</vt:lpstr>
      <vt:lpstr>Minimal HMM realization ( Identifiability )</vt:lpstr>
      <vt:lpstr>Minimal HMM realization (Identifiability) </vt:lpstr>
      <vt:lpstr>Minimal HMM realization ( algorithm ) </vt:lpstr>
      <vt:lpstr>Minimal HMM realization ( algorithm ) </vt:lpstr>
      <vt:lpstr>   Decomposition By Projection</vt:lpstr>
      <vt:lpstr>Decomposition By Projection</vt:lpstr>
      <vt:lpstr>Decomposition By Projection</vt:lpstr>
      <vt:lpstr>Decomposition By Projection</vt:lpstr>
      <vt:lpstr>Decomposition By Projection</vt:lpstr>
      <vt:lpstr>Algorithm 3 ( FOOBI )</vt:lpstr>
      <vt:lpstr>Algorithm 3 ( correctness )</vt:lpstr>
      <vt:lpstr>Minimal HMM realization ( summary )</vt:lpstr>
      <vt:lpstr>Conclusions</vt:lpstr>
      <vt:lpstr>PowerPoint Presentation</vt:lpstr>
      <vt:lpstr>Summary</vt:lpstr>
      <vt:lpstr>Summary</vt:lpstr>
      <vt:lpstr>Discussions</vt:lpstr>
      <vt:lpstr>Hardness results</vt:lpstr>
      <vt:lpstr>PowerPoint Presentation</vt:lpstr>
      <vt:lpstr>HMM learning problems</vt:lpstr>
      <vt:lpstr>HMM learning problems</vt:lpstr>
      <vt:lpstr>HMM learning problems</vt:lpstr>
      <vt:lpstr>Minimal HMM learning</vt:lpstr>
      <vt:lpstr>Ongoing works</vt:lpstr>
      <vt:lpstr>Appendix</vt:lpstr>
      <vt:lpstr>Quasi-HMM realization ( correctness of the algorithm )</vt:lpstr>
      <vt:lpstr>Quasi-HMM realization ( correctness of the algorithm )</vt:lpstr>
      <vt:lpstr>Quasi-HMM realization ( informational complexity )</vt:lpstr>
      <vt:lpstr>Sketch of the proof</vt:lpstr>
      <vt:lpstr>Algorithm 2 ( correctness )</vt:lpstr>
      <vt:lpstr>Algorithm 2 ( correctness )</vt:lpstr>
      <vt:lpstr>Minimal HMM realization ( identifiability )</vt:lpstr>
      <vt:lpstr>Algorithm 4 ( random instance check )</vt:lpstr>
      <vt:lpstr>Minimal HMM realization ( summary )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realization</dc:title>
  <dc:subject/>
  <dc:creator>Qingqing Huang</dc:creator>
  <cp:keywords/>
  <dc:description/>
  <cp:lastModifiedBy>a</cp:lastModifiedBy>
  <cp:revision>680</cp:revision>
  <dcterms:modified xsi:type="dcterms:W3CDTF">2014-10-01T21:16:15Z</dcterms:modified>
  <cp:category/>
</cp:coreProperties>
</file>